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507" r:id="rId3"/>
    <p:sldId id="4603" r:id="rId4"/>
    <p:sldId id="54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B0C9"/>
    <a:srgbClr val="246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64"/>
    <p:restoredTop sz="86739"/>
  </p:normalViewPr>
  <p:slideViewPr>
    <p:cSldViewPr snapToGrid="0" snapToObjects="1">
      <p:cViewPr varScale="1">
        <p:scale>
          <a:sx n="92" d="100"/>
          <a:sy n="92" d="100"/>
        </p:scale>
        <p:origin x="944" y="4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23" d="100"/>
          <a:sy n="123" d="100"/>
        </p:scale>
        <p:origin x="415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C3366-C904-BD40-A2D4-5023717A9FB4}" type="datetimeFigureOut">
              <a:rPr lang="en-US" smtClean="0"/>
              <a:t>5/14/25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BB7EF-509C-044B-8484-171146612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83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9BB7EF-509C-044B-8484-1711466121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48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13B90-B7D7-C744-8EDE-2021F3F959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4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B91F2-CF73-F87D-38F2-3D3F49E3D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01939A-8532-51FF-E73C-FDD7F75D2A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900A3A-93BF-D025-BC03-DE35B4E342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18993-3439-215F-47D6-AB12971D0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13B90-B7D7-C744-8EDE-2021F3F959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76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13B90-B7D7-C744-8EDE-2021F3F959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8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AE22-DABD-6C46-85B6-51564CBFD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5C9A40-E5A7-7C4E-8A6C-3360D98F3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456FF-1EAF-404B-92D4-2C6A1F487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AA24-00C8-724E-A84A-67C142F23535}" type="datetime1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F5902-7358-824A-BACC-02B91A7AD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5383A-9B25-1148-9153-D9877C61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1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7566B-CEE0-B24A-83F9-B268BC0C0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9722D-B894-E54B-BBC5-3AB238111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8B24D-5CAA-7F45-90A5-39FDDBAD3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DD16-5C31-B74F-8BD0-04BF2A44B86D}" type="datetime1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45EC2-A015-4F45-83C9-90F6697C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F1C90-42C4-F140-9B1F-3889C1C0C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9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A4461F-6548-BB49-B180-B1D67FC2E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9E23D-CCBE-2A4F-B52D-3D5D5FC89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CCF54-2B6B-CF49-91F9-0D8FAEB78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1513-2582-564F-8F33-C8C008F3DEDC}" type="datetime1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7B34D-7083-6D4B-BCEB-159AA487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EE2F1-D1E0-7C43-906A-3AA7A7BB0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9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0A6C1-FC72-D747-BC06-D80A1E451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B8065-D2C5-BA4C-B88A-C6EA80AC2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77E3E-F9E4-D446-A5EE-7C78888A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5DA2-5A41-6C46-BB34-2973E98FD20A}" type="datetime1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D0209-08F4-714F-9002-77FA33C3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15D31-F0C8-5740-8C23-E40A0A8D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5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F44FE-C2BD-D34D-A9CE-7D253D07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02955-AA38-A147-9D7B-E23FC7678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DA920-7185-3B44-87D1-4C4C8C81B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0F06-B479-E04C-8268-822FAEBBEB5E}" type="datetime1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8DB75-9DF4-0D43-8D23-BA8747905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8CA94-18AF-B647-863F-AAE9C18A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9689F-F6E6-5449-820B-CFEE96D04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457F6-8EC1-F947-97B8-BBA06EE5A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FD8E3-C942-D148-AE7A-813773B2D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A1CEE-F729-1248-A6BC-2BFAD2F68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F5D0-B020-9141-A16B-56474356E07D}" type="datetime1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60CCD-15FD-E14B-8910-5A10D52D7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7850F-7827-3349-A770-FC43298DE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4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39668-D327-0946-998F-5FBE4F46F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0F2B-C2BA-4E45-BD32-96A4A7F66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55296F-7331-8344-9E50-0FB83BFF4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03205-ED95-BD47-B114-F171C119C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BDF38C-57B2-974E-8D10-250D5608E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BC5085-D409-0846-9D01-F7BF30CF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194F-27BB-2E45-8840-28DF0DFBA94E}" type="datetime1">
              <a:rPr lang="en-US" smtClean="0"/>
              <a:t>5/14/25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D465C7-C3D2-A549-9775-F381213F0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709109-0373-2642-B41C-D25A24A6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30388-FFC7-F24C-AB17-BE3D96AFB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46257-14AD-6A45-B6A0-0A0CD4BB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6C1F-37DE-AF41-A223-A5A55F4FABB6}" type="datetime1">
              <a:rPr lang="en-US" smtClean="0"/>
              <a:t>5/14/25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1F800B-8F73-5B4F-BBC5-6EFA265B2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99B4A-D0C3-AF4B-BCD3-958CE738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9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013E7F-4CDC-D249-BF86-0E2205CC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533C-09B0-2346-849D-327A8CCC694C}" type="datetime1">
              <a:rPr lang="en-US" smtClean="0"/>
              <a:t>5/14/25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B66253-E567-9145-AD1F-89A78568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820803-9BA5-0941-9E27-CB744CD94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0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4A9FC-3D26-5A43-9222-F212A5FA3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4F50A-131B-2045-A63E-8328E9B6E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FDD228-A99F-124E-954C-75EEDE25F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B8C5A-4B27-1F42-A91B-238451CB8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0CCA-9995-CD4C-93B5-6DBA4E297AF9}" type="datetime1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EEFA6-AE67-454D-9E91-386C2B53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74B1B-DF70-EC41-882B-9A387BA94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6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BAEE3-9B6B-624D-8EC3-E87BCC3D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AEAFD-AB31-2C46-B651-D46E9CD9AC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C638EF-9383-E74D-BDE2-66EFA5F37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F406C-6DEC-7147-A3D6-03D3AB16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A22F-79C3-124B-B6A4-6D90DA27293D}" type="datetime1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3AFB8-60F0-5E4F-8AD9-B3E84E321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19D71-F169-8947-8A4B-9B12B7CB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5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62428B-F923-814E-B8A6-81542E45D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B70FB-FCCC-774E-A985-052225CDF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6954-3B95-334E-9A83-6E32D256C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5F08F-A930-0244-86DF-2006899142EB}" type="datetime1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08A23-7468-254A-9451-442A17D7B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BB981-2A1F-2B44-A1BA-C6C91794E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5AE01-6D5A-FF43-BC2B-ED1AAE2D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5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6EDFB9D-5B75-CC4F-81FF-0C5891A91F9A}"/>
              </a:ext>
            </a:extLst>
          </p:cNvPr>
          <p:cNvGrpSpPr/>
          <p:nvPr/>
        </p:nvGrpSpPr>
        <p:grpSpPr>
          <a:xfrm>
            <a:off x="0" y="28819"/>
            <a:ext cx="12192000" cy="6958962"/>
            <a:chOff x="-127592" y="-11792"/>
            <a:chExt cx="12192000" cy="6958962"/>
          </a:xfrm>
        </p:grpSpPr>
        <p:pic>
          <p:nvPicPr>
            <p:cNvPr id="7" name="Picture 6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7BD06CB3-F33D-3E4A-8BBC-B389C42954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127592" y="-11792"/>
              <a:ext cx="2711669" cy="2715588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CEE1B66-BED4-6040-A572-E9DAF086A0A2}"/>
                </a:ext>
              </a:extLst>
            </p:cNvPr>
            <p:cNvSpPr/>
            <p:nvPr/>
          </p:nvSpPr>
          <p:spPr>
            <a:xfrm>
              <a:off x="-127592" y="3518170"/>
              <a:ext cx="12192000" cy="3429000"/>
            </a:xfrm>
            <a:prstGeom prst="rect">
              <a:avLst/>
            </a:prstGeom>
            <a:solidFill>
              <a:srgbClr val="53B0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3481BE4-D3B9-A047-B5EE-62E89DE06873}"/>
                </a:ext>
              </a:extLst>
            </p:cNvPr>
            <p:cNvSpPr/>
            <p:nvPr/>
          </p:nvSpPr>
          <p:spPr>
            <a:xfrm>
              <a:off x="10097810" y="2372720"/>
              <a:ext cx="1720853" cy="331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ED909A5F-260F-594D-9F68-4051083BA4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710938" y="592576"/>
              <a:ext cx="3218793" cy="2715588"/>
            </a:xfrm>
            <a:prstGeom prst="rect">
              <a:avLst/>
            </a:prstGeom>
          </p:spPr>
        </p:pic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A633315-1BF0-0643-BCD3-07E25DEA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AE01-6D5A-FF43-BC2B-ED1AAE2DACFF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F52036-CE2E-6A97-98D3-2EC947DFB0E6}"/>
              </a:ext>
            </a:extLst>
          </p:cNvPr>
          <p:cNvSpPr txBox="1"/>
          <p:nvPr/>
        </p:nvSpPr>
        <p:spPr>
          <a:xfrm>
            <a:off x="1" y="4379503"/>
            <a:ext cx="12191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ontserrat" pitchFamily="2" charset="77"/>
              </a:rPr>
              <a:t>NROC Spring Meeting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Montserrat" pitchFamily="2" charset="77"/>
              </a:rPr>
              <a:t>May 15, 2025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Montserrat" pitchFamily="2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200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3781ACD-46CF-1147-BB69-C4DB7AEF0595}"/>
              </a:ext>
            </a:extLst>
          </p:cNvPr>
          <p:cNvSpPr/>
          <p:nvPr/>
        </p:nvSpPr>
        <p:spPr>
          <a:xfrm>
            <a:off x="0" y="0"/>
            <a:ext cx="12192000" cy="479272"/>
          </a:xfrm>
          <a:prstGeom prst="rect">
            <a:avLst/>
          </a:prstGeom>
          <a:solidFill>
            <a:srgbClr val="87C3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CD28E8-2020-074E-8553-38FF7DA7DD5F}"/>
              </a:ext>
            </a:extLst>
          </p:cNvPr>
          <p:cNvSpPr txBox="1"/>
          <p:nvPr/>
        </p:nvSpPr>
        <p:spPr>
          <a:xfrm>
            <a:off x="396936" y="3271635"/>
            <a:ext cx="6003864" cy="37343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indent="-342900" defTabSz="584200" hangingPunct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Governor Donald Carcieri (R), RI, proposed NROC to other New England Governors in April 2005</a:t>
            </a:r>
          </a:p>
          <a:p>
            <a:pPr marL="342900" indent="-342900" defTabSz="584200" hangingPunct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 pitchFamily="34" charset="0"/>
                <a:sym typeface="Helvetica Neue"/>
              </a:rPr>
              <a:t>NROC Established in August 2005 </a:t>
            </a:r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by the New England Governors’ Conference to “facilitate the development of more coordinated and collaborative regional goals and priorities, and improve responses to regional issues”. 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Helvetica Neue"/>
            </a:endParaRPr>
          </a:p>
        </p:txBody>
      </p:sp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D5281739-9A7A-5458-59F8-588CE58847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417" y="727664"/>
            <a:ext cx="4728237" cy="21382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D02A9D-AE46-5DCE-9F22-2E0988A8EA06}"/>
              </a:ext>
            </a:extLst>
          </p:cNvPr>
          <p:cNvSpPr txBox="1"/>
          <p:nvPr/>
        </p:nvSpPr>
        <p:spPr>
          <a:xfrm>
            <a:off x="7047893" y="3314696"/>
            <a:ext cx="5258407" cy="321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584200" hangingPunct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2005 New England Governors: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CT: Rell (R)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RI: Carcieri (R)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MA: Romney (R)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NH: Lynch (D)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ME: Baldacci (D)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VT: Douglas 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(R)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18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70064-B3BE-F1AF-A422-2CFCD7C17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6A4FE97-8379-48E7-D06A-0A911A730F20}"/>
              </a:ext>
            </a:extLst>
          </p:cNvPr>
          <p:cNvSpPr/>
          <p:nvPr/>
        </p:nvSpPr>
        <p:spPr>
          <a:xfrm>
            <a:off x="0" y="0"/>
            <a:ext cx="12192000" cy="479272"/>
          </a:xfrm>
          <a:prstGeom prst="rect">
            <a:avLst/>
          </a:prstGeom>
          <a:solidFill>
            <a:srgbClr val="87C3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3D9997-3048-6771-0450-4D3E54AD5057}"/>
              </a:ext>
            </a:extLst>
          </p:cNvPr>
          <p:cNvSpPr txBox="1"/>
          <p:nvPr/>
        </p:nvSpPr>
        <p:spPr>
          <a:xfrm>
            <a:off x="367903" y="3367211"/>
            <a:ext cx="6404372" cy="3236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2007, the Governors made a joint appropriations request for NROC, including for seafloor mapping in the Gulf of Maine.  It was sent to Senate/House Appropriations Chairs, the White House Committee on Ocean Policy, and the federal interagency Subcommittee on Integrated Management of Ocean Resources (SIMOR). 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F1661-C6C5-9C7E-A2FA-E852E0B40422}"/>
              </a:ext>
            </a:extLst>
          </p:cNvPr>
          <p:cNvSpPr txBox="1"/>
          <p:nvPr/>
        </p:nvSpPr>
        <p:spPr>
          <a:xfrm>
            <a:off x="7090755" y="3367211"/>
            <a:ext cx="5258407" cy="3216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584200" hangingPunct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2007 New England Governors: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CT: Rell (R)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RI: Carcieri (R)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MA: Patrick (D)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NH: Lynch (D)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ME: Baldacci (D)</a:t>
            </a:r>
          </a:p>
          <a:p>
            <a:pPr marL="800100" lvl="1" indent="-342900" defTabSz="58420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VT: Douglas 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(R)</a:t>
            </a:r>
            <a:endParaRPr lang="en-US" dirty="0"/>
          </a:p>
        </p:txBody>
      </p:sp>
      <p:pic>
        <p:nvPicPr>
          <p:cNvPr id="9" name="Picture 8" descr="A close-up of a logo&#10;&#10;Description automatically generated">
            <a:extLst>
              <a:ext uri="{FF2B5EF4-FFF2-40B4-BE49-F238E27FC236}">
                <a16:creationId xmlns:a16="http://schemas.microsoft.com/office/drawing/2014/main" id="{4CAA078B-F2BA-F3E7-2C71-4FBC5EE0CE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417" y="727664"/>
            <a:ext cx="4728237" cy="213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98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3781ACD-46CF-1147-BB69-C4DB7AEF0595}"/>
              </a:ext>
            </a:extLst>
          </p:cNvPr>
          <p:cNvSpPr/>
          <p:nvPr/>
        </p:nvSpPr>
        <p:spPr>
          <a:xfrm>
            <a:off x="0" y="0"/>
            <a:ext cx="12192000" cy="479272"/>
          </a:xfrm>
          <a:prstGeom prst="rect">
            <a:avLst/>
          </a:prstGeom>
          <a:solidFill>
            <a:srgbClr val="87C3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7DBB4E-B372-6786-1573-910F74894B2D}"/>
              </a:ext>
            </a:extLst>
          </p:cNvPr>
          <p:cNvSpPr txBox="1"/>
          <p:nvPr/>
        </p:nvSpPr>
        <p:spPr>
          <a:xfrm>
            <a:off x="3284627" y="58806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84200" hangingPunct="0">
              <a:spcAft>
                <a:spcPts val="120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Regional Ocean Partnerships</a:t>
            </a:r>
          </a:p>
        </p:txBody>
      </p:sp>
      <p:pic>
        <p:nvPicPr>
          <p:cNvPr id="4" name="Picture 3" descr="A map of the united states&#10;&#10;AI-generated content may be incorrect.">
            <a:extLst>
              <a:ext uri="{FF2B5EF4-FFF2-40B4-BE49-F238E27FC236}">
                <a16:creationId xmlns:a16="http://schemas.microsoft.com/office/drawing/2014/main" id="{B2ED4E99-4A48-2AEB-51EB-83B39CC6F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84" y="1600207"/>
            <a:ext cx="6050868" cy="48126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38F67D-48F6-F0DE-4A4C-457CBF5E4BA0}"/>
              </a:ext>
            </a:extLst>
          </p:cNvPr>
          <p:cNvSpPr txBox="1"/>
          <p:nvPr/>
        </p:nvSpPr>
        <p:spPr>
          <a:xfrm>
            <a:off x="6372225" y="1457326"/>
            <a:ext cx="5529667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defTabSz="584200" hangingPunct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cs typeface="Calibri" panose="020F0502020204030204" pitchFamily="34" charset="0"/>
                <a:sym typeface="Helvetica Neue"/>
              </a:rPr>
              <a:t>EO 13840 on June 19, 2018, </a:t>
            </a:r>
            <a:r>
              <a:rPr lang="en-US" sz="2000" dirty="0">
                <a:cs typeface="Calibri" panose="020F0502020204030204" pitchFamily="34" charset="0"/>
                <a:sym typeface="Helvetica Neue"/>
              </a:rPr>
              <a:t>directs the federal interagency Ocean Policy Committee to “</a:t>
            </a:r>
            <a:r>
              <a:rPr lang="en-US" sz="2000" b="0" i="0" dirty="0">
                <a:effectLst/>
              </a:rPr>
              <a:t>engage and collaborate, under existing laws and regulations, with stakeholders, including </a:t>
            </a:r>
            <a:r>
              <a:rPr lang="en-US" sz="2000" b="1" i="0" dirty="0">
                <a:effectLst/>
              </a:rPr>
              <a:t>regional ocean partnerships</a:t>
            </a:r>
            <a:r>
              <a:rPr lang="en-US" sz="2000" b="0" i="0" dirty="0">
                <a:effectLst/>
              </a:rPr>
              <a:t>, to address ocean-related matters that may require interagency or intergovernmental solutions”</a:t>
            </a:r>
          </a:p>
          <a:p>
            <a:pPr marL="457200" indent="-457200" defTabSz="584200" hangingPunct="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u="none" strike="noStrike" dirty="0"/>
          </a:p>
          <a:p>
            <a:pPr marL="457200" indent="-457200" defTabSz="584200" hangingPunct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Calibri" panose="020F0502020204030204" pitchFamily="34" charset="0"/>
                <a:sym typeface="Helvetica Neue"/>
              </a:rPr>
              <a:t>In 2022</a:t>
            </a:r>
            <a:r>
              <a:rPr lang="en-US" sz="2000" b="1" dirty="0">
                <a:cs typeface="Calibri" panose="020F0502020204030204" pitchFamily="34" charset="0"/>
                <a:sym typeface="Helvetica Neue"/>
              </a:rPr>
              <a:t>, Regional Ocean Partnerships (ROPs) </a:t>
            </a:r>
            <a:r>
              <a:rPr lang="en-US" sz="2000" dirty="0">
                <a:cs typeface="Calibri" panose="020F0502020204030204" pitchFamily="34" charset="0"/>
                <a:sym typeface="Helvetica Neue"/>
              </a:rPr>
              <a:t>were</a:t>
            </a:r>
            <a:r>
              <a:rPr lang="en-US" sz="2000" b="1" dirty="0">
                <a:cs typeface="Calibri" panose="020F0502020204030204" pitchFamily="34" charset="0"/>
                <a:sym typeface="Helvetica Neue"/>
              </a:rPr>
              <a:t> </a:t>
            </a:r>
            <a:r>
              <a:rPr lang="en-US" sz="2000" dirty="0">
                <a:cs typeface="Calibri" panose="020F0502020204030204" pitchFamily="34" charset="0"/>
                <a:sym typeface="Helvetica Neue"/>
              </a:rPr>
              <a:t>authorized in the </a:t>
            </a:r>
            <a:r>
              <a:rPr lang="en-US" sz="2000" b="0" i="1" dirty="0">
                <a:effectLst/>
              </a:rPr>
              <a:t>National Defense Authorization Act for Fiscal Year 2023</a:t>
            </a:r>
            <a:r>
              <a:rPr lang="en-US" sz="2000" b="0" i="0" dirty="0">
                <a:effectLst/>
              </a:rPr>
              <a:t> to serve as “intergovernmental coordinators for shared regional priorities” and to “receive Federal funding to conduct scientific research, conservation, and restoration activities, and coordination on shared regional priorities.”</a:t>
            </a:r>
            <a:endParaRPr lang="en-US" sz="2000" b="0" i="0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8386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30732</TotalTime>
  <Words>308</Words>
  <Application>Microsoft Macintosh PowerPoint</Application>
  <PresentationFormat>Widescreen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Shumchenia</dc:creator>
  <cp:lastModifiedBy>Nicholas Napoli</cp:lastModifiedBy>
  <cp:revision>506</cp:revision>
  <dcterms:created xsi:type="dcterms:W3CDTF">2020-05-20T18:46:04Z</dcterms:created>
  <dcterms:modified xsi:type="dcterms:W3CDTF">2025-05-14T13:19:12Z</dcterms:modified>
</cp:coreProperties>
</file>