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93" r:id="rId4"/>
    <p:sldMasterId id="2147483694" r:id="rId5"/>
    <p:sldMasterId id="2147483695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</p:sldIdLst>
  <p:sldSz cy="6858000" cx="12192000"/>
  <p:notesSz cx="6858000" cy="9144000"/>
  <p:embeddedFontLst>
    <p:embeddedFont>
      <p:font typeface="Play"/>
      <p:regular r:id="rId26"/>
      <p:bold r:id="rId27"/>
    </p:embeddedFont>
    <p:embeddedFont>
      <p:font typeface="Montserrat SemiBold"/>
      <p:regular r:id="rId28"/>
      <p:bold r:id="rId29"/>
      <p:italic r:id="rId30"/>
      <p:boldItalic r:id="rId31"/>
    </p:embeddedFont>
    <p:embeddedFont>
      <p:font typeface="Montserrat"/>
      <p:regular r:id="rId32"/>
      <p:bold r:id="rId33"/>
      <p:italic r:id="rId34"/>
      <p:boldItalic r:id="rId35"/>
    </p:embeddedFont>
    <p:embeddedFont>
      <p:font typeface="Inter"/>
      <p:regular r:id="rId36"/>
      <p:bold r:id="rId37"/>
      <p:italic r:id="rId38"/>
      <p:boldItalic r:id="rId39"/>
    </p:embeddedFont>
    <p:embeddedFont>
      <p:font typeface="Montserrat Medium"/>
      <p:regular r:id="rId40"/>
      <p:bold r:id="rId41"/>
      <p:italic r:id="rId42"/>
      <p:boldItalic r:id="rId4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4AD6A48C-A634-48C0-A059-ED1A35C1DC15}">
  <a:tblStyle styleId="{4AD6A48C-A634-48C0-A059-ED1A35C1DC15}" styleName="Table_0">
    <a:wholeTbl>
      <a:tcTxStyle b="off" i="off">
        <a:font>
          <a:latin typeface="Aptos"/>
          <a:ea typeface="Aptos"/>
          <a:cs typeface="Aptos"/>
        </a:font>
        <a:schemeClr val="dk1"/>
      </a:tcTxStyle>
      <a:tcStyle>
        <a:tcBdr>
          <a:left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>
          <a:top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bottom>
        </a:tcBdr>
      </a:tcStyle>
    </a:band1H>
    <a:band2H>
      <a:tcTxStyle/>
    </a:band2H>
    <a:band1V>
      <a:tcTxStyle/>
      <a:tcStyle>
        <a:tcBdr>
          <a:left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right>
        </a:tcBdr>
      </a:tcStyle>
    </a:band1V>
    <a:band2V>
      <a:tcTxStyle/>
      <a:tcStyle>
        <a:tcBdr>
          <a:left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right>
        </a:tcBdr>
      </a:tcStyle>
    </a:band2V>
    <a:lastCol>
      <a:tcTxStyle b="on" i="off"/>
    </a:lastCol>
    <a:firstCol>
      <a:tcTxStyle b="on" i="off"/>
    </a:firstCol>
    <a:lastRow>
      <a:tcTxStyle b="on" i="off"/>
      <a:tcStyle>
        <a:tcBdr>
          <a:top>
            <a:ln cap="flat" cmpd="sng" w="508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top>
        </a:tcBdr>
      </a:tcStyle>
    </a:lastRow>
    <a:seCell>
      <a:tcTxStyle/>
    </a:seCell>
    <a:swCell>
      <a:tcTxStyle/>
    </a:swCell>
    <a:firstRow>
      <a:tcTxStyle b="on" i="off">
        <a:font>
          <a:latin typeface="Aptos"/>
          <a:ea typeface="Aptos"/>
          <a:cs typeface="Aptos"/>
        </a:font>
        <a:schemeClr val="lt1"/>
      </a:tcTxStyle>
      <a:tcStyle>
        <a:fill>
          <a:solidFill>
            <a:schemeClr val="dk1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Medium-regular.fntdata"/><Relationship Id="rId20" Type="http://schemas.openxmlformats.org/officeDocument/2006/relationships/slide" Target="slides/slide13.xml"/><Relationship Id="rId42" Type="http://schemas.openxmlformats.org/officeDocument/2006/relationships/font" Target="fonts/MontserratMedium-italic.fntdata"/><Relationship Id="rId41" Type="http://schemas.openxmlformats.org/officeDocument/2006/relationships/font" Target="fonts/MontserratMedium-bold.fntdata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43" Type="http://schemas.openxmlformats.org/officeDocument/2006/relationships/font" Target="fonts/MontserratMedium-boldItalic.fntdata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26" Type="http://schemas.openxmlformats.org/officeDocument/2006/relationships/font" Target="fonts/Play-regular.fntdata"/><Relationship Id="rId25" Type="http://schemas.openxmlformats.org/officeDocument/2006/relationships/slide" Target="slides/slide18.xml"/><Relationship Id="rId28" Type="http://schemas.openxmlformats.org/officeDocument/2006/relationships/font" Target="fonts/MontserratSemiBold-regular.fntdata"/><Relationship Id="rId27" Type="http://schemas.openxmlformats.org/officeDocument/2006/relationships/font" Target="fonts/Play-bold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font" Target="fonts/MontserratSemiBold-bold.fntdata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font" Target="fonts/MontserratSemiBold-boldItalic.fntdata"/><Relationship Id="rId30" Type="http://schemas.openxmlformats.org/officeDocument/2006/relationships/font" Target="fonts/MontserratSemiBold-italic.fntdata"/><Relationship Id="rId11" Type="http://schemas.openxmlformats.org/officeDocument/2006/relationships/slide" Target="slides/slide4.xml"/><Relationship Id="rId33" Type="http://schemas.openxmlformats.org/officeDocument/2006/relationships/font" Target="fonts/Montserrat-bold.fntdata"/><Relationship Id="rId10" Type="http://schemas.openxmlformats.org/officeDocument/2006/relationships/slide" Target="slides/slide3.xml"/><Relationship Id="rId32" Type="http://schemas.openxmlformats.org/officeDocument/2006/relationships/font" Target="fonts/Montserrat-regular.fntdata"/><Relationship Id="rId13" Type="http://schemas.openxmlformats.org/officeDocument/2006/relationships/slide" Target="slides/slide6.xml"/><Relationship Id="rId35" Type="http://schemas.openxmlformats.org/officeDocument/2006/relationships/font" Target="fonts/Montserrat-boldItalic.fntdata"/><Relationship Id="rId12" Type="http://schemas.openxmlformats.org/officeDocument/2006/relationships/slide" Target="slides/slide5.xml"/><Relationship Id="rId34" Type="http://schemas.openxmlformats.org/officeDocument/2006/relationships/font" Target="fonts/Montserrat-italic.fntdata"/><Relationship Id="rId15" Type="http://schemas.openxmlformats.org/officeDocument/2006/relationships/slide" Target="slides/slide8.xml"/><Relationship Id="rId37" Type="http://schemas.openxmlformats.org/officeDocument/2006/relationships/font" Target="fonts/Inter-bold.fntdata"/><Relationship Id="rId14" Type="http://schemas.openxmlformats.org/officeDocument/2006/relationships/slide" Target="slides/slide7.xml"/><Relationship Id="rId36" Type="http://schemas.openxmlformats.org/officeDocument/2006/relationships/font" Target="fonts/Inter-regular.fntdata"/><Relationship Id="rId17" Type="http://schemas.openxmlformats.org/officeDocument/2006/relationships/slide" Target="slides/slide10.xml"/><Relationship Id="rId39" Type="http://schemas.openxmlformats.org/officeDocument/2006/relationships/font" Target="fonts/Inter-boldItalic.fntdata"/><Relationship Id="rId16" Type="http://schemas.openxmlformats.org/officeDocument/2006/relationships/slide" Target="slides/slide9.xml"/><Relationship Id="rId38" Type="http://schemas.openxmlformats.org/officeDocument/2006/relationships/font" Target="fonts/Inter-italic.fntdata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7" name="Google Shape;327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Google Shape;464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0" name="Google Shape;500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1" name="Google Shape;511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3" name="Google Shape;523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2" name="Google Shape;342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0" name="Google Shape;350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4" name="Google Shape;364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5" name="Google Shape;375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4" name="Google Shape;384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4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93" name="Google Shape;93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1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" name="Google Shape;99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16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/>
        </p:txBody>
      </p:sp>
      <p:sp>
        <p:nvSpPr>
          <p:cNvPr id="105" name="Google Shape;105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17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1" name="Google Shape;111;p17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2" name="Google Shape;112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18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8" name="Google Shape;118;p18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9" name="Google Shape;119;p18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0" name="Google Shape;120;p18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1" name="Google Shape;121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21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36" name="Google Shape;136;p21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37" name="Google Shape;137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22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2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44" name="Google Shape;144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23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0" name="Google Shape;150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24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6" name="Google Shape;156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Title and Content">
  <p:cSld name="7_Title and Content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6"/>
          <p:cNvSpPr txBox="1"/>
          <p:nvPr>
            <p:ph type="title"/>
          </p:nvPr>
        </p:nvSpPr>
        <p:spPr>
          <a:xfrm>
            <a:off x="838200" y="365125"/>
            <a:ext cx="10515600" cy="8607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"/>
              <a:buNone/>
              <a:defRPr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7" name="Google Shape;167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8" name="Google Shape;168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69" name="Google Shape;169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05678" y="5894929"/>
            <a:ext cx="2248823" cy="7903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0" name="Google Shape;170;p26"/>
          <p:cNvCxnSpPr/>
          <p:nvPr/>
        </p:nvCxnSpPr>
        <p:spPr>
          <a:xfrm>
            <a:off x="838200" y="1431235"/>
            <a:ext cx="10515600" cy="0"/>
          </a:xfrm>
          <a:prstGeom prst="straightConnector1">
            <a:avLst/>
          </a:prstGeom>
          <a:noFill/>
          <a:ln cap="flat" cmpd="sng" w="63500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71" name="Google Shape;171;p26"/>
          <p:cNvSpPr/>
          <p:nvPr>
            <p:ph idx="2" type="pic"/>
          </p:nvPr>
        </p:nvSpPr>
        <p:spPr>
          <a:xfrm>
            <a:off x="838200" y="1697038"/>
            <a:ext cx="4435475" cy="4041775"/>
          </a:xfrm>
          <a:prstGeom prst="rect">
            <a:avLst/>
          </a:prstGeom>
          <a:noFill/>
          <a:ln>
            <a:noFill/>
          </a:ln>
        </p:spPr>
      </p:sp>
      <p:sp>
        <p:nvSpPr>
          <p:cNvPr id="172" name="Google Shape;172;p26"/>
          <p:cNvSpPr txBox="1"/>
          <p:nvPr>
            <p:ph idx="1" type="body"/>
          </p:nvPr>
        </p:nvSpPr>
        <p:spPr>
          <a:xfrm>
            <a:off x="5538788" y="1697038"/>
            <a:ext cx="5815012" cy="4041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800"/>
              <a:buChar char="•"/>
              <a:defRPr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•"/>
              <a:defRPr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000"/>
              <a:buChar char="•"/>
              <a:defRPr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RWSC">
  <p:cSld name="Title Slide RWSC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5" name="Google Shape;175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6" name="Google Shape;176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77" name="Google Shape;177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1281" y="320360"/>
            <a:ext cx="2971800" cy="1044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9357" y="252011"/>
            <a:ext cx="3451362" cy="11811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7"/>
          <p:cNvSpPr/>
          <p:nvPr/>
        </p:nvSpPr>
        <p:spPr>
          <a:xfrm>
            <a:off x="6527432" y="1700275"/>
            <a:ext cx="5664567" cy="410260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27"/>
          <p:cNvSpPr/>
          <p:nvPr>
            <p:ph idx="2" type="pic"/>
          </p:nvPr>
        </p:nvSpPr>
        <p:spPr>
          <a:xfrm>
            <a:off x="0" y="1700020"/>
            <a:ext cx="6527432" cy="4102609"/>
          </a:xfrm>
          <a:prstGeom prst="rect">
            <a:avLst/>
          </a:prstGeom>
          <a:noFill/>
          <a:ln>
            <a:noFill/>
          </a:ln>
        </p:spPr>
      </p:sp>
      <p:sp>
        <p:nvSpPr>
          <p:cNvPr id="181" name="Google Shape;181;p27"/>
          <p:cNvSpPr txBox="1"/>
          <p:nvPr>
            <p:ph type="ctrTitle"/>
          </p:nvPr>
        </p:nvSpPr>
        <p:spPr>
          <a:xfrm>
            <a:off x="7129670" y="2378669"/>
            <a:ext cx="3949147" cy="12332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b="1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2" name="Google Shape;182;p27"/>
          <p:cNvSpPr txBox="1"/>
          <p:nvPr>
            <p:ph idx="1" type="subTitle"/>
          </p:nvPr>
        </p:nvSpPr>
        <p:spPr>
          <a:xfrm>
            <a:off x="7129670" y="3875623"/>
            <a:ext cx="4770783" cy="9567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Slide RWSC" type="obj">
  <p:cSld name="OBJECT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8"/>
          <p:cNvSpPr txBox="1"/>
          <p:nvPr>
            <p:ph type="title"/>
          </p:nvPr>
        </p:nvSpPr>
        <p:spPr>
          <a:xfrm>
            <a:off x="838200" y="365125"/>
            <a:ext cx="10515600" cy="8607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"/>
              <a:buNone/>
              <a:defRPr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5" name="Google Shape;185;p28"/>
          <p:cNvSpPr txBox="1"/>
          <p:nvPr>
            <p:ph idx="1" type="body"/>
          </p:nvPr>
        </p:nvSpPr>
        <p:spPr>
          <a:xfrm>
            <a:off x="838200" y="1825625"/>
            <a:ext cx="10515600" cy="38065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800"/>
              <a:buChar char="•"/>
              <a:defRPr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•"/>
              <a:defRPr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000"/>
              <a:buChar char="•"/>
              <a:defRPr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6" name="Google Shape;186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7" name="Google Shape;187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88" name="Google Shape;188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05678" y="5894929"/>
            <a:ext cx="2248823" cy="7903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9" name="Google Shape;189;p28"/>
          <p:cNvCxnSpPr/>
          <p:nvPr/>
        </p:nvCxnSpPr>
        <p:spPr>
          <a:xfrm>
            <a:off x="838200" y="1431235"/>
            <a:ext cx="10515600" cy="0"/>
          </a:xfrm>
          <a:prstGeom prst="straightConnector1">
            <a:avLst/>
          </a:prstGeom>
          <a:noFill/>
          <a:ln cap="flat" cmpd="sng" w="63500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Yellow Divider Slide RWSC">
  <p:cSld name="Yellow Divider Slide RWSC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2" name="Google Shape;192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3" name="Google Shape;193;p29"/>
          <p:cNvSpPr/>
          <p:nvPr/>
        </p:nvSpPr>
        <p:spPr>
          <a:xfrm>
            <a:off x="6527432" y="1006911"/>
            <a:ext cx="5664567" cy="46130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29"/>
          <p:cNvSpPr/>
          <p:nvPr>
            <p:ph idx="2" type="pic"/>
          </p:nvPr>
        </p:nvSpPr>
        <p:spPr>
          <a:xfrm>
            <a:off x="1577008" y="1006656"/>
            <a:ext cx="4950423" cy="4613094"/>
          </a:xfrm>
          <a:prstGeom prst="rect">
            <a:avLst/>
          </a:prstGeom>
          <a:noFill/>
          <a:ln>
            <a:noFill/>
          </a:ln>
        </p:spPr>
      </p:sp>
      <p:sp>
        <p:nvSpPr>
          <p:cNvPr id="195" name="Google Shape;195;p29"/>
          <p:cNvSpPr txBox="1"/>
          <p:nvPr>
            <p:ph type="ctrTitle"/>
          </p:nvPr>
        </p:nvSpPr>
        <p:spPr>
          <a:xfrm>
            <a:off x="7129670" y="2195789"/>
            <a:ext cx="3949147" cy="12332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b="1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" name="Google Shape;196;p29"/>
          <p:cNvSpPr/>
          <p:nvPr/>
        </p:nvSpPr>
        <p:spPr>
          <a:xfrm>
            <a:off x="-5889" y="1006911"/>
            <a:ext cx="1582897" cy="46130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7" name="Google Shape;197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05678" y="5894929"/>
            <a:ext cx="2248823" cy="7903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Yellow Text Slide RWSC">
  <p:cSld name="Yellow Text Slide RWSC"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0"/>
          <p:cNvSpPr txBox="1"/>
          <p:nvPr>
            <p:ph type="title"/>
          </p:nvPr>
        </p:nvSpPr>
        <p:spPr>
          <a:xfrm>
            <a:off x="838200" y="365125"/>
            <a:ext cx="10515600" cy="8607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"/>
              <a:buNone/>
              <a:defRPr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0" name="Google Shape;200;p30"/>
          <p:cNvSpPr txBox="1"/>
          <p:nvPr>
            <p:ph idx="1" type="body"/>
          </p:nvPr>
        </p:nvSpPr>
        <p:spPr>
          <a:xfrm>
            <a:off x="838200" y="1825625"/>
            <a:ext cx="10515600" cy="38065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800"/>
              <a:buChar char="•"/>
              <a:defRPr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•"/>
              <a:defRPr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000"/>
              <a:buChar char="•"/>
              <a:defRPr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1" name="Google Shape;201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" name="Google Shape;202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03" name="Google Shape;203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05678" y="5894929"/>
            <a:ext cx="2248823" cy="7903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4" name="Google Shape;204;p30"/>
          <p:cNvCxnSpPr/>
          <p:nvPr/>
        </p:nvCxnSpPr>
        <p:spPr>
          <a:xfrm>
            <a:off x="838200" y="1431235"/>
            <a:ext cx="10515600" cy="0"/>
          </a:xfrm>
          <a:prstGeom prst="straightConnector1">
            <a:avLst/>
          </a:prstGeom>
          <a:noFill/>
          <a:ln cap="flat" cmpd="sng" w="635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en Divider Slide RWSC">
  <p:cSld name="Green Divider Slide RWSC"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7" name="Google Shape;207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8" name="Google Shape;208;p31"/>
          <p:cNvSpPr/>
          <p:nvPr/>
        </p:nvSpPr>
        <p:spPr>
          <a:xfrm>
            <a:off x="6527432" y="1006911"/>
            <a:ext cx="5664567" cy="461309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31"/>
          <p:cNvSpPr/>
          <p:nvPr>
            <p:ph idx="2" type="pic"/>
          </p:nvPr>
        </p:nvSpPr>
        <p:spPr>
          <a:xfrm>
            <a:off x="1577008" y="1006656"/>
            <a:ext cx="4950423" cy="4613094"/>
          </a:xfrm>
          <a:prstGeom prst="rect">
            <a:avLst/>
          </a:prstGeom>
          <a:noFill/>
          <a:ln>
            <a:noFill/>
          </a:ln>
        </p:spPr>
      </p:sp>
      <p:sp>
        <p:nvSpPr>
          <p:cNvPr id="210" name="Google Shape;210;p31"/>
          <p:cNvSpPr txBox="1"/>
          <p:nvPr>
            <p:ph type="ctrTitle"/>
          </p:nvPr>
        </p:nvSpPr>
        <p:spPr>
          <a:xfrm>
            <a:off x="7129670" y="2195789"/>
            <a:ext cx="3949147" cy="12332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b="1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1" name="Google Shape;211;p31"/>
          <p:cNvSpPr/>
          <p:nvPr/>
        </p:nvSpPr>
        <p:spPr>
          <a:xfrm>
            <a:off x="-5889" y="1006911"/>
            <a:ext cx="1582897" cy="461309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2" name="Google Shape;212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05678" y="5894929"/>
            <a:ext cx="2248823" cy="7903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en Text Slide RWSC">
  <p:cSld name="Green Text Slide RWSC"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2"/>
          <p:cNvSpPr txBox="1"/>
          <p:nvPr>
            <p:ph type="title"/>
          </p:nvPr>
        </p:nvSpPr>
        <p:spPr>
          <a:xfrm>
            <a:off x="838200" y="365125"/>
            <a:ext cx="10515600" cy="8607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"/>
              <a:buNone/>
              <a:defRPr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5" name="Google Shape;215;p32"/>
          <p:cNvSpPr txBox="1"/>
          <p:nvPr>
            <p:ph idx="1" type="body"/>
          </p:nvPr>
        </p:nvSpPr>
        <p:spPr>
          <a:xfrm>
            <a:off x="838200" y="1825625"/>
            <a:ext cx="10515600" cy="38065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800"/>
              <a:buChar char="•"/>
              <a:defRPr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•"/>
              <a:defRPr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000"/>
              <a:buChar char="•"/>
              <a:defRPr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6" name="Google Shape;216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7" name="Google Shape;217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18" name="Google Shape;218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05678" y="5894929"/>
            <a:ext cx="2248823" cy="7903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9" name="Google Shape;219;p32"/>
          <p:cNvCxnSpPr/>
          <p:nvPr/>
        </p:nvCxnSpPr>
        <p:spPr>
          <a:xfrm>
            <a:off x="838200" y="1431235"/>
            <a:ext cx="10515600" cy="0"/>
          </a:xfrm>
          <a:prstGeom prst="straightConnector1">
            <a:avLst/>
          </a:prstGeom>
          <a:noFill/>
          <a:ln cap="flat" cmpd="sng" w="63500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8" name="Google Shape;28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urple Divider Slide RWSC">
  <p:cSld name="Purple Divider Slide RWSC"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2" name="Google Shape;222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3" name="Google Shape;223;p33"/>
          <p:cNvSpPr/>
          <p:nvPr/>
        </p:nvSpPr>
        <p:spPr>
          <a:xfrm>
            <a:off x="6527432" y="1006911"/>
            <a:ext cx="5664567" cy="46130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33"/>
          <p:cNvSpPr/>
          <p:nvPr>
            <p:ph idx="2" type="pic"/>
          </p:nvPr>
        </p:nvSpPr>
        <p:spPr>
          <a:xfrm>
            <a:off x="1577008" y="1006656"/>
            <a:ext cx="4950423" cy="4613094"/>
          </a:xfrm>
          <a:prstGeom prst="rect">
            <a:avLst/>
          </a:prstGeom>
          <a:noFill/>
          <a:ln>
            <a:noFill/>
          </a:ln>
        </p:spPr>
      </p:sp>
      <p:sp>
        <p:nvSpPr>
          <p:cNvPr id="225" name="Google Shape;225;p33"/>
          <p:cNvSpPr txBox="1"/>
          <p:nvPr>
            <p:ph type="ctrTitle"/>
          </p:nvPr>
        </p:nvSpPr>
        <p:spPr>
          <a:xfrm>
            <a:off x="7129670" y="2195789"/>
            <a:ext cx="3949147" cy="12332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b="1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6" name="Google Shape;226;p33"/>
          <p:cNvSpPr/>
          <p:nvPr/>
        </p:nvSpPr>
        <p:spPr>
          <a:xfrm>
            <a:off x="-5889" y="1006911"/>
            <a:ext cx="1582897" cy="46130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7" name="Google Shape;227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05678" y="5894929"/>
            <a:ext cx="2248823" cy="7903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urple Text Slide RWSC">
  <p:cSld name="Purple Text Slide RWSC"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4"/>
          <p:cNvSpPr txBox="1"/>
          <p:nvPr>
            <p:ph type="title"/>
          </p:nvPr>
        </p:nvSpPr>
        <p:spPr>
          <a:xfrm>
            <a:off x="838200" y="365125"/>
            <a:ext cx="10515600" cy="8607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"/>
              <a:buNone/>
              <a:defRPr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0" name="Google Shape;230;p34"/>
          <p:cNvSpPr txBox="1"/>
          <p:nvPr>
            <p:ph idx="1" type="body"/>
          </p:nvPr>
        </p:nvSpPr>
        <p:spPr>
          <a:xfrm>
            <a:off x="838200" y="1825625"/>
            <a:ext cx="10515600" cy="38065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800"/>
              <a:buChar char="•"/>
              <a:defRPr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•"/>
              <a:defRPr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000"/>
              <a:buChar char="•"/>
              <a:defRPr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1" name="Google Shape;231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2" name="Google Shape;232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33" name="Google Shape;233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05678" y="5894929"/>
            <a:ext cx="2248823" cy="7903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4" name="Google Shape;234;p34"/>
          <p:cNvCxnSpPr/>
          <p:nvPr/>
        </p:nvCxnSpPr>
        <p:spPr>
          <a:xfrm>
            <a:off x="838200" y="1431235"/>
            <a:ext cx="10515600" cy="0"/>
          </a:xfrm>
          <a:prstGeom prst="straightConnector1">
            <a:avLst/>
          </a:prstGeom>
          <a:noFill/>
          <a:ln cap="flat" cmpd="sng" w="635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al Divider Slide RWSC">
  <p:cSld name="Teal Divider Slide RWSC"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7" name="Google Shape;237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8" name="Google Shape;238;p35"/>
          <p:cNvSpPr/>
          <p:nvPr/>
        </p:nvSpPr>
        <p:spPr>
          <a:xfrm>
            <a:off x="6527432" y="1006911"/>
            <a:ext cx="5664567" cy="461309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35"/>
          <p:cNvSpPr/>
          <p:nvPr>
            <p:ph idx="2" type="pic"/>
          </p:nvPr>
        </p:nvSpPr>
        <p:spPr>
          <a:xfrm>
            <a:off x="1577008" y="1006656"/>
            <a:ext cx="4950423" cy="4613094"/>
          </a:xfrm>
          <a:prstGeom prst="rect">
            <a:avLst/>
          </a:prstGeom>
          <a:noFill/>
          <a:ln>
            <a:noFill/>
          </a:ln>
        </p:spPr>
      </p:sp>
      <p:sp>
        <p:nvSpPr>
          <p:cNvPr id="240" name="Google Shape;240;p35"/>
          <p:cNvSpPr txBox="1"/>
          <p:nvPr>
            <p:ph type="ctrTitle"/>
          </p:nvPr>
        </p:nvSpPr>
        <p:spPr>
          <a:xfrm>
            <a:off x="7129670" y="2195789"/>
            <a:ext cx="3949147" cy="12332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b="1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1" name="Google Shape;241;p35"/>
          <p:cNvSpPr/>
          <p:nvPr/>
        </p:nvSpPr>
        <p:spPr>
          <a:xfrm>
            <a:off x="-5889" y="1006911"/>
            <a:ext cx="1582897" cy="461309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2" name="Google Shape;242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05678" y="5894929"/>
            <a:ext cx="2248823" cy="7903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al Text Side RWSC">
  <p:cSld name="Teal Text Side RWSC"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6"/>
          <p:cNvSpPr txBox="1"/>
          <p:nvPr>
            <p:ph type="title"/>
          </p:nvPr>
        </p:nvSpPr>
        <p:spPr>
          <a:xfrm>
            <a:off x="838200" y="365125"/>
            <a:ext cx="10515600" cy="8607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"/>
              <a:buNone/>
              <a:defRPr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5" name="Google Shape;245;p36"/>
          <p:cNvSpPr txBox="1"/>
          <p:nvPr>
            <p:ph idx="1" type="body"/>
          </p:nvPr>
        </p:nvSpPr>
        <p:spPr>
          <a:xfrm>
            <a:off x="838200" y="1825625"/>
            <a:ext cx="10515600" cy="38065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800"/>
              <a:buChar char="•"/>
              <a:defRPr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•"/>
              <a:defRPr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000"/>
              <a:buChar char="•"/>
              <a:defRPr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6" name="Google Shape;246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7" name="Google Shape;247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48" name="Google Shape;248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05678" y="5894929"/>
            <a:ext cx="2248823" cy="7903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9" name="Google Shape;249;p36"/>
          <p:cNvCxnSpPr/>
          <p:nvPr/>
        </p:nvCxnSpPr>
        <p:spPr>
          <a:xfrm>
            <a:off x="838200" y="1431235"/>
            <a:ext cx="10515600" cy="0"/>
          </a:xfrm>
          <a:prstGeom prst="straightConnector1">
            <a:avLst/>
          </a:prstGeom>
          <a:noFill/>
          <a:ln cap="flat" cmpd="sng" w="63500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 with Header RWSC">
  <p:cSld name="Blank Slide with Header RWSC"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7"/>
          <p:cNvSpPr txBox="1"/>
          <p:nvPr>
            <p:ph type="title"/>
          </p:nvPr>
        </p:nvSpPr>
        <p:spPr>
          <a:xfrm>
            <a:off x="838200" y="365125"/>
            <a:ext cx="10515600" cy="8607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"/>
              <a:buNone/>
              <a:defRPr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2" name="Google Shape;252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3" name="Google Shape;253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54" name="Google Shape;254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05678" y="5894929"/>
            <a:ext cx="2248823" cy="7903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5" name="Google Shape;255;p37"/>
          <p:cNvCxnSpPr/>
          <p:nvPr/>
        </p:nvCxnSpPr>
        <p:spPr>
          <a:xfrm>
            <a:off x="838200" y="1431235"/>
            <a:ext cx="10515600" cy="0"/>
          </a:xfrm>
          <a:prstGeom prst="straightConnector1">
            <a:avLst/>
          </a:prstGeom>
          <a:noFill/>
          <a:ln cap="flat" cmpd="sng" w="63500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8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8" name="Google Shape;258;p38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59" name="Google Shape;259;p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0" name="Google Shape;260;p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1" name="Google Shape;261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4" name="Google Shape;264;p3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5" name="Google Shape;265;p3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6" name="Google Shape;266;p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7" name="Google Shape;267;p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0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0" name="Google Shape;270;p40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71" name="Google Shape;271;p4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2" name="Google Shape;272;p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3" name="Google Shape;273;p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6" name="Google Shape;276;p41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7" name="Google Shape;277;p41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8" name="Google Shape;278;p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9" name="Google Shape;279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0" name="Google Shape;280;p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2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3" name="Google Shape;283;p42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84" name="Google Shape;284;p42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5" name="Google Shape;285;p42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86" name="Google Shape;286;p42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7" name="Google Shape;287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8" name="Google Shape;288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9" name="Google Shape;289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2" name="Google Shape;292;p4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3" name="Google Shape;293;p4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4" name="Google Shape;294;p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7" name="Google Shape;297;p4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8" name="Google Shape;298;p4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1" name="Google Shape;301;p45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302" name="Google Shape;302;p45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303" name="Google Shape;303;p4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4" name="Google Shape;304;p4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5" name="Google Shape;305;p4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8" name="Google Shape;308;p46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309" name="Google Shape;309;p46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310" name="Google Shape;310;p4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1" name="Google Shape;311;p4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2" name="Google Shape;312;p4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5" name="Google Shape;315;p47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6" name="Google Shape;316;p4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7" name="Google Shape;317;p4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8" name="Google Shape;318;p4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8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1" name="Google Shape;321;p48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2" name="Google Shape;322;p4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3" name="Google Shape;323;p4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4" name="Google Shape;324;p4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35.xml"/><Relationship Id="rId24" Type="http://schemas.openxmlformats.org/officeDocument/2006/relationships/theme" Target="../theme/theme1.xml"/><Relationship Id="rId12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41.xml"/><Relationship Id="rId6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40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6" name="Google Shape;86;p1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7" name="Google Shape;87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8" name="Google Shape;88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9" name="Google Shape;89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61" name="Google Shape;161;p2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2" name="Google Shape;162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3" name="Google Shape;163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4" name="Google Shape;164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2" r:id="rId2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png"/><Relationship Id="rId4" Type="http://schemas.openxmlformats.org/officeDocument/2006/relationships/image" Target="../media/image14.jpg"/><Relationship Id="rId5" Type="http://schemas.openxmlformats.org/officeDocument/2006/relationships/image" Target="../media/image6.png"/><Relationship Id="rId6" Type="http://schemas.openxmlformats.org/officeDocument/2006/relationships/image" Target="../media/image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Relationship Id="rId4" Type="http://schemas.openxmlformats.org/officeDocument/2006/relationships/image" Target="../media/image5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png"/></Relationships>
</file>

<file path=ppt/slides/_rels/slide17.xml.rels><?xml version="1.0" encoding="UTF-8" standalone="yes"?><Relationships xmlns="http://schemas.openxmlformats.org/package/2006/relationships"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github.com/RWSCollab/contract-language/blob/main/Data_Policy.md" TargetMode="External"/><Relationship Id="rId4" Type="http://schemas.openxmlformats.org/officeDocument/2006/relationships/hyperlink" Target="https://github.com/RWSCollab/contract-language/blob/main/Data_Policy.md" TargetMode="External"/><Relationship Id="rId9" Type="http://schemas.openxmlformats.org/officeDocument/2006/relationships/image" Target="../media/image5.png"/><Relationship Id="rId5" Type="http://schemas.openxmlformats.org/officeDocument/2006/relationships/hyperlink" Target="https://github.com/RWSCollab/contract-language" TargetMode="External"/><Relationship Id="rId6" Type="http://schemas.openxmlformats.org/officeDocument/2006/relationships/hyperlink" Target="https://rwscollab.github.io/repositories-data-catalog/RWSC_glossary.html" TargetMode="External"/><Relationship Id="rId7" Type="http://schemas.openxmlformats.org/officeDocument/2006/relationships/hyperlink" Target="https://rwscollab.github.io/repositories-data-catalog/essential_metadata_guide.html" TargetMode="External"/><Relationship Id="rId8" Type="http://schemas.openxmlformats.org/officeDocument/2006/relationships/hyperlink" Target="https://rwscollab.github.io/repositories-data-catalog/repositories_v2.html" TargetMode="External"/></Relationships>
</file>

<file path=ppt/slides/_rels/slide18.xml.rels><?xml version="1.0" encoding="UTF-8" standalone="yes"?><Relationships xmlns="http://schemas.openxmlformats.org/package/2006/relationships"><Relationship Id="rId10" Type="http://schemas.openxmlformats.org/officeDocument/2006/relationships/image" Target="../media/image11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8.xml"/><Relationship Id="rId3" Type="http://schemas.openxmlformats.org/officeDocument/2006/relationships/hyperlink" Target="mailto:emily.shumchenia@rwsc.org" TargetMode="External"/><Relationship Id="rId4" Type="http://schemas.openxmlformats.org/officeDocument/2006/relationships/hyperlink" Target="mailto:renee@rosascience.org" TargetMode="External"/><Relationship Id="rId9" Type="http://schemas.openxmlformats.org/officeDocument/2006/relationships/image" Target="../media/image10.png"/><Relationship Id="rId5" Type="http://schemas.openxmlformats.org/officeDocument/2006/relationships/hyperlink" Target="mailto:nnapoli@northeastoceancouncil.org" TargetMode="External"/><Relationship Id="rId6" Type="http://schemas.openxmlformats.org/officeDocument/2006/relationships/hyperlink" Target="mailto:Avalon.bristow@midatlanticocean.org" TargetMode="External"/><Relationship Id="rId7" Type="http://schemas.openxmlformats.org/officeDocument/2006/relationships/image" Target="../media/image2.png"/><Relationship Id="rId8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4.png"/><Relationship Id="rId4" Type="http://schemas.openxmlformats.org/officeDocument/2006/relationships/image" Target="../media/image18.png"/><Relationship Id="rId5" Type="http://schemas.openxmlformats.org/officeDocument/2006/relationships/image" Target="../media/image7.png"/><Relationship Id="rId6" Type="http://schemas.openxmlformats.org/officeDocument/2006/relationships/image" Target="../media/image30.png"/><Relationship Id="rId7" Type="http://schemas.openxmlformats.org/officeDocument/2006/relationships/image" Target="../media/image2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png"/><Relationship Id="rId4" Type="http://schemas.openxmlformats.org/officeDocument/2006/relationships/image" Target="../media/image2.png"/><Relationship Id="rId5" Type="http://schemas.openxmlformats.org/officeDocument/2006/relationships/image" Target="../media/image5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Relationship Id="rId4" Type="http://schemas.openxmlformats.org/officeDocument/2006/relationships/image" Target="../media/image22.png"/><Relationship Id="rId5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" name="Google Shape;330;p49"/>
          <p:cNvGrpSpPr/>
          <p:nvPr/>
        </p:nvGrpSpPr>
        <p:grpSpPr>
          <a:xfrm>
            <a:off x="0" y="0"/>
            <a:ext cx="12192000" cy="6958962"/>
            <a:chOff x="-127592" y="-11792"/>
            <a:chExt cx="12192000" cy="6958962"/>
          </a:xfrm>
        </p:grpSpPr>
        <p:pic>
          <p:nvPicPr>
            <p:cNvPr id="331" name="Google Shape;331;p4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722663" y="2083712"/>
              <a:ext cx="60960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2" name="Google Shape;332;p4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722663" y="1000961"/>
              <a:ext cx="60960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drawing&#10;&#10;Description automatically generated" id="333" name="Google Shape;333;p4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-127592" y="-11792"/>
              <a:ext cx="2711669" cy="27155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4" name="Google Shape;334;p49"/>
            <p:cNvSpPr/>
            <p:nvPr/>
          </p:nvSpPr>
          <p:spPr>
            <a:xfrm>
              <a:off x="-127592" y="3518170"/>
              <a:ext cx="12192000" cy="3429000"/>
            </a:xfrm>
            <a:prstGeom prst="rect">
              <a:avLst/>
            </a:prstGeom>
            <a:solidFill>
              <a:srgbClr val="53B0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49"/>
            <p:cNvSpPr/>
            <p:nvPr/>
          </p:nvSpPr>
          <p:spPr>
            <a:xfrm>
              <a:off x="10097810" y="2372720"/>
              <a:ext cx="1720853" cy="33107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36" name="Google Shape;336;p49"/>
            <p:cNvPicPr preferRelativeResize="0"/>
            <p:nvPr/>
          </p:nvPicPr>
          <p:blipFill rotWithShape="1">
            <a:blip r:embed="rId5">
              <a:alphaModFix/>
            </a:blip>
            <a:srcRect b="0" l="68027" r="0" t="0"/>
            <a:stretch/>
          </p:blipFill>
          <p:spPr>
            <a:xfrm>
              <a:off x="10011098" y="2107286"/>
              <a:ext cx="1978573" cy="8672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drawing&#10;&#10;Description automatically generated" id="337" name="Google Shape;337;p4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710938" y="592576"/>
              <a:ext cx="3218793" cy="271558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8" name="Google Shape;338;p49"/>
          <p:cNvSpPr txBox="1"/>
          <p:nvPr/>
        </p:nvSpPr>
        <p:spPr>
          <a:xfrm>
            <a:off x="261096" y="4314387"/>
            <a:ext cx="11669807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ontserrat"/>
              <a:buNone/>
            </a:pPr>
            <a:r>
              <a:rPr b="1" i="0" lang="en-US" sz="4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Northeast Ocean Data Portal Redesign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"/>
              <a:buNone/>
            </a:pPr>
            <a:r>
              <a:rPr b="0" i="0" lang="en-US" sz="28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May 15, 2025</a:t>
            </a:r>
            <a:endParaRPr/>
          </a:p>
        </p:txBody>
      </p:sp>
      <p:sp>
        <p:nvSpPr>
          <p:cNvPr id="339" name="Google Shape;339;p4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75757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8"/>
          <p:cNvSpPr txBox="1"/>
          <p:nvPr>
            <p:ph type="title"/>
          </p:nvPr>
        </p:nvSpPr>
        <p:spPr>
          <a:xfrm>
            <a:off x="838200" y="20279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en-US" sz="3600"/>
              <a:t>NROC MARCO RWSC ROSA working groups and subcommittees</a:t>
            </a:r>
            <a:endParaRPr/>
          </a:p>
        </p:txBody>
      </p:sp>
      <p:pic>
        <p:nvPicPr>
          <p:cNvPr id="428" name="Google Shape;428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15343" y="2480535"/>
            <a:ext cx="3733968" cy="3916856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58"/>
          <p:cNvSpPr txBox="1"/>
          <p:nvPr/>
        </p:nvSpPr>
        <p:spPr>
          <a:xfrm>
            <a:off x="4248227" y="1932595"/>
            <a:ext cx="3501084" cy="7573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62500" lnSpcReduction="20000"/>
          </a:bodyPr>
          <a:lstStyle/>
          <a:p>
            <a:pPr indent="0" lvl="0" marL="0" marR="0" rtl="0" algn="l">
              <a:lnSpc>
                <a:spcPct val="62857"/>
              </a:lnSpc>
              <a:spcBef>
                <a:spcPts val="0"/>
              </a:spcBef>
              <a:spcAft>
                <a:spcPts val="0"/>
              </a:spcAft>
              <a:buClr>
                <a:srgbClr val="5CAE63"/>
              </a:buClr>
              <a:buSzPct val="100000"/>
              <a:buFont typeface="Arial"/>
              <a:buNone/>
            </a:pPr>
            <a:r>
              <a:rPr b="1" lang="en-US" sz="2800">
                <a:solidFill>
                  <a:srgbClr val="5CAE63"/>
                </a:solidFill>
                <a:latin typeface="Arial"/>
                <a:ea typeface="Arial"/>
                <a:cs typeface="Arial"/>
                <a:sym typeface="Arial"/>
              </a:rPr>
              <a:t>NROC &amp; MARCO Committees and Working Groups</a:t>
            </a:r>
            <a:endParaRPr/>
          </a:p>
        </p:txBody>
      </p:sp>
      <p:sp>
        <p:nvSpPr>
          <p:cNvPr id="430" name="Google Shape;430;p58"/>
          <p:cNvSpPr txBox="1"/>
          <p:nvPr/>
        </p:nvSpPr>
        <p:spPr>
          <a:xfrm>
            <a:off x="7389934" y="3417330"/>
            <a:ext cx="2407944" cy="5883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7777"/>
              </a:lnSpc>
              <a:spcBef>
                <a:spcPts val="0"/>
              </a:spcBef>
              <a:spcAft>
                <a:spcPts val="0"/>
              </a:spcAft>
              <a:buClr>
                <a:srgbClr val="5CAE63"/>
              </a:buClr>
              <a:buSzPts val="1800"/>
              <a:buFont typeface="Arial"/>
              <a:buNone/>
            </a:pPr>
            <a:r>
              <a:rPr b="1" lang="en-US" sz="1800">
                <a:solidFill>
                  <a:srgbClr val="5CAE63"/>
                </a:solidFill>
                <a:latin typeface="Arial"/>
                <a:ea typeface="Arial"/>
                <a:cs typeface="Arial"/>
                <a:sym typeface="Arial"/>
              </a:rPr>
              <a:t>NROC &amp; MARCO Working Groups</a:t>
            </a:r>
            <a:endParaRPr/>
          </a:p>
        </p:txBody>
      </p:sp>
      <p:sp>
        <p:nvSpPr>
          <p:cNvPr id="431" name="Google Shape;431;p58"/>
          <p:cNvSpPr txBox="1"/>
          <p:nvPr/>
        </p:nvSpPr>
        <p:spPr>
          <a:xfrm>
            <a:off x="6992894" y="6043062"/>
            <a:ext cx="1691846" cy="4013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7777"/>
              </a:lnSpc>
              <a:spcBef>
                <a:spcPts val="0"/>
              </a:spcBef>
              <a:spcAft>
                <a:spcPts val="0"/>
              </a:spcAft>
              <a:buClr>
                <a:srgbClr val="1B7939"/>
              </a:buClr>
              <a:buSzPts val="1800"/>
              <a:buFont typeface="Arial"/>
              <a:buNone/>
            </a:pPr>
            <a:r>
              <a:rPr b="1" lang="en-US" sz="1800">
                <a:solidFill>
                  <a:srgbClr val="1B7939"/>
                </a:solidFill>
                <a:latin typeface="Arial"/>
                <a:ea typeface="Arial"/>
                <a:cs typeface="Arial"/>
                <a:sym typeface="Arial"/>
              </a:rPr>
              <a:t>RWSC &amp; ROSA</a:t>
            </a:r>
            <a:endParaRPr/>
          </a:p>
        </p:txBody>
      </p:sp>
      <p:sp>
        <p:nvSpPr>
          <p:cNvPr id="432" name="Google Shape;432;p58"/>
          <p:cNvSpPr txBox="1"/>
          <p:nvPr/>
        </p:nvSpPr>
        <p:spPr>
          <a:xfrm>
            <a:off x="3025723" y="6307593"/>
            <a:ext cx="1691846" cy="4013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7777"/>
              </a:lnSpc>
              <a:spcBef>
                <a:spcPts val="0"/>
              </a:spcBef>
              <a:spcAft>
                <a:spcPts val="0"/>
              </a:spcAft>
              <a:buClr>
                <a:srgbClr val="742881"/>
              </a:buClr>
              <a:buSzPts val="1800"/>
              <a:buFont typeface="Arial"/>
              <a:buNone/>
            </a:pPr>
            <a:r>
              <a:rPr b="1" lang="en-US" sz="1800">
                <a:solidFill>
                  <a:srgbClr val="742881"/>
                </a:solidFill>
                <a:latin typeface="Arial"/>
                <a:ea typeface="Arial"/>
                <a:cs typeface="Arial"/>
                <a:sym typeface="Arial"/>
              </a:rPr>
              <a:t>RWSC &amp; ROSA</a:t>
            </a:r>
            <a:endParaRPr/>
          </a:p>
        </p:txBody>
      </p:sp>
      <p:sp>
        <p:nvSpPr>
          <p:cNvPr id="433" name="Google Shape;433;p58"/>
          <p:cNvSpPr txBox="1"/>
          <p:nvPr/>
        </p:nvSpPr>
        <p:spPr>
          <a:xfrm>
            <a:off x="2267968" y="3991235"/>
            <a:ext cx="1905516" cy="8056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0" lvl="0" marL="0" marR="0" rtl="0" algn="l">
              <a:lnSpc>
                <a:spcPct val="97777"/>
              </a:lnSpc>
              <a:spcBef>
                <a:spcPts val="0"/>
              </a:spcBef>
              <a:spcAft>
                <a:spcPts val="0"/>
              </a:spcAft>
              <a:buClr>
                <a:srgbClr val="986EAC"/>
              </a:buClr>
              <a:buSzPct val="100000"/>
              <a:buFont typeface="Arial"/>
              <a:buNone/>
            </a:pPr>
            <a:r>
              <a:rPr b="1" lang="en-US" sz="1800">
                <a:solidFill>
                  <a:srgbClr val="986EAC"/>
                </a:solidFill>
                <a:latin typeface="Arial"/>
                <a:ea typeface="Arial"/>
                <a:cs typeface="Arial"/>
                <a:sym typeface="Arial"/>
              </a:rPr>
              <a:t>NROC &amp; MARCO Working Groups, RWSC &amp; ROSA</a:t>
            </a:r>
            <a:endParaRPr/>
          </a:p>
        </p:txBody>
      </p:sp>
      <p:sp>
        <p:nvSpPr>
          <p:cNvPr id="434" name="Google Shape;434;p58"/>
          <p:cNvSpPr/>
          <p:nvPr/>
        </p:nvSpPr>
        <p:spPr>
          <a:xfrm>
            <a:off x="4248227" y="1395106"/>
            <a:ext cx="2804982" cy="506627"/>
          </a:xfrm>
          <a:prstGeom prst="roundRect">
            <a:avLst>
              <a:gd fmla="val 48374" name="adj"/>
            </a:avLst>
          </a:prstGeom>
          <a:solidFill>
            <a:srgbClr val="ADD4A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Identify needs</a:t>
            </a:r>
            <a:endParaRPr/>
          </a:p>
        </p:txBody>
      </p:sp>
      <p:sp>
        <p:nvSpPr>
          <p:cNvPr id="435" name="Google Shape;435;p58"/>
          <p:cNvSpPr/>
          <p:nvPr/>
        </p:nvSpPr>
        <p:spPr>
          <a:xfrm>
            <a:off x="7371103" y="2816682"/>
            <a:ext cx="2804983" cy="506627"/>
          </a:xfrm>
          <a:prstGeom prst="roundRect">
            <a:avLst>
              <a:gd fmla="val 48374" name="adj"/>
            </a:avLst>
          </a:prstGeom>
          <a:solidFill>
            <a:srgbClr val="5CAE6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Develop maps</a:t>
            </a:r>
            <a:endParaRPr/>
          </a:p>
        </p:txBody>
      </p:sp>
      <p:sp>
        <p:nvSpPr>
          <p:cNvPr id="436" name="Google Shape;436;p58"/>
          <p:cNvSpPr/>
          <p:nvPr/>
        </p:nvSpPr>
        <p:spPr>
          <a:xfrm>
            <a:off x="6992894" y="5485930"/>
            <a:ext cx="2804984" cy="506627"/>
          </a:xfrm>
          <a:prstGeom prst="roundRect">
            <a:avLst>
              <a:gd fmla="val 48374" name="adj"/>
            </a:avLst>
          </a:prstGeom>
          <a:solidFill>
            <a:srgbClr val="1B793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Assess infrastructure</a:t>
            </a:r>
            <a:endParaRPr/>
          </a:p>
        </p:txBody>
      </p:sp>
      <p:sp>
        <p:nvSpPr>
          <p:cNvPr id="437" name="Google Shape;437;p58"/>
          <p:cNvSpPr/>
          <p:nvPr/>
        </p:nvSpPr>
        <p:spPr>
          <a:xfrm>
            <a:off x="1904180" y="5739243"/>
            <a:ext cx="2804984" cy="506627"/>
          </a:xfrm>
          <a:prstGeom prst="roundRect">
            <a:avLst>
              <a:gd fmla="val 48374" name="adj"/>
            </a:avLst>
          </a:prstGeom>
          <a:solidFill>
            <a:srgbClr val="74288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Recommend practices</a:t>
            </a:r>
            <a:endParaRPr/>
          </a:p>
        </p:txBody>
      </p:sp>
      <p:sp>
        <p:nvSpPr>
          <p:cNvPr id="438" name="Google Shape;438;p58"/>
          <p:cNvSpPr/>
          <p:nvPr/>
        </p:nvSpPr>
        <p:spPr>
          <a:xfrm>
            <a:off x="1210359" y="3441714"/>
            <a:ext cx="2804984" cy="506627"/>
          </a:xfrm>
          <a:prstGeom prst="roundRect">
            <a:avLst>
              <a:gd fmla="val 48374" name="adj"/>
            </a:avLst>
          </a:prstGeom>
          <a:solidFill>
            <a:srgbClr val="986EA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Track &amp; coordinate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5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/>
              <a:t>Many funders and collectors of ocean data</a:t>
            </a:r>
            <a:endParaRPr/>
          </a:p>
        </p:txBody>
      </p:sp>
      <p:sp>
        <p:nvSpPr>
          <p:cNvPr id="444" name="Google Shape;444;p59"/>
          <p:cNvSpPr txBox="1"/>
          <p:nvPr>
            <p:ph idx="1" type="body"/>
          </p:nvPr>
        </p:nvSpPr>
        <p:spPr>
          <a:xfrm>
            <a:off x="838200" y="1647004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We have built an understanding of: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Research and data collection activities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Analysis, data product development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Data management, storage, and accessibility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Lack of standards, requirements, infrastructure = difficulty developing and maintaining data products</a:t>
            </a:r>
            <a:endParaRPr/>
          </a:p>
        </p:txBody>
      </p:sp>
      <p:grpSp>
        <p:nvGrpSpPr>
          <p:cNvPr id="445" name="Google Shape;445;p59"/>
          <p:cNvGrpSpPr/>
          <p:nvPr/>
        </p:nvGrpSpPr>
        <p:grpSpPr>
          <a:xfrm>
            <a:off x="725101" y="5844623"/>
            <a:ext cx="10628699" cy="786537"/>
            <a:chOff x="725101" y="5844623"/>
            <a:chExt cx="10628699" cy="786537"/>
          </a:xfrm>
        </p:grpSpPr>
        <p:pic>
          <p:nvPicPr>
            <p:cNvPr descr="A blue and black text on a black background&#10;&#10;AI-generated content may be incorrect." id="446" name="Google Shape;446;p5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387691" y="5899640"/>
              <a:ext cx="1966109" cy="6422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close-up of a logo&#10;&#10;AI-generated content may be incorrect." id="447" name="Google Shape;447;p5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461508" y="5844623"/>
              <a:ext cx="1936750" cy="774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black background with blue text&#10;&#10;AI-generated content may be incorrect." id="448" name="Google Shape;448;p5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896610" y="6006970"/>
              <a:ext cx="2992729" cy="5349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Orange letters and numbers on a white background&#10;&#10;AI-generated content may be incorrect." id="449" name="Google Shape;449;p5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725101" y="5844623"/>
              <a:ext cx="2238055" cy="78653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60"/>
          <p:cNvSpPr txBox="1"/>
          <p:nvPr>
            <p:ph type="title"/>
          </p:nvPr>
        </p:nvSpPr>
        <p:spPr>
          <a:xfrm>
            <a:off x="838200" y="365126"/>
            <a:ext cx="10515600" cy="8248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/>
              <a:t>Examples of what’s worked well</a:t>
            </a:r>
            <a:endParaRPr/>
          </a:p>
        </p:txBody>
      </p:sp>
      <p:sp>
        <p:nvSpPr>
          <p:cNvPr id="455" name="Google Shape;455;p60"/>
          <p:cNvSpPr txBox="1"/>
          <p:nvPr>
            <p:ph idx="1" type="body"/>
          </p:nvPr>
        </p:nvSpPr>
        <p:spPr>
          <a:xfrm>
            <a:off x="838200" y="1189975"/>
            <a:ext cx="5257800" cy="44717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AIS data products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BlueTopo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USCG NavCen Marine Safety Information Products - Local Notices to Mariners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Maybe POWERON is on its way there?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Agency/entity coordinates and standardizes data collection, QA/QC 🡪 collaboratively developed analyses 🡪 collaboratively developed data products that address multiple needs (ocean planning, regulatory, management) 🡪 repeatable, easy to update</a:t>
            </a:r>
            <a:endParaRPr/>
          </a:p>
        </p:txBody>
      </p:sp>
      <p:pic>
        <p:nvPicPr>
          <p:cNvPr id="456" name="Google Shape;456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10839" y="1393347"/>
            <a:ext cx="5512685" cy="4065044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grpSp>
        <p:nvGrpSpPr>
          <p:cNvPr id="457" name="Google Shape;457;p60"/>
          <p:cNvGrpSpPr/>
          <p:nvPr/>
        </p:nvGrpSpPr>
        <p:grpSpPr>
          <a:xfrm>
            <a:off x="725101" y="5844623"/>
            <a:ext cx="10628699" cy="786537"/>
            <a:chOff x="725101" y="5844623"/>
            <a:chExt cx="10628699" cy="786537"/>
          </a:xfrm>
        </p:grpSpPr>
        <p:pic>
          <p:nvPicPr>
            <p:cNvPr descr="A blue and black text on a black background&#10;&#10;AI-generated content may be incorrect." id="458" name="Google Shape;458;p6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387691" y="5899640"/>
              <a:ext cx="1966109" cy="6422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close-up of a logo&#10;&#10;AI-generated content may be incorrect." id="459" name="Google Shape;459;p6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461508" y="5844623"/>
              <a:ext cx="1936750" cy="774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black background with blue text&#10;&#10;AI-generated content may be incorrect." id="460" name="Google Shape;460;p6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896610" y="6006970"/>
              <a:ext cx="2992729" cy="5349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Orange letters and numbers on a white background&#10;&#10;AI-generated content may be incorrect." id="461" name="Google Shape;461;p60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725101" y="5844623"/>
              <a:ext cx="2238055" cy="78653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6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/>
              <a:t>Examples of challenges</a:t>
            </a:r>
            <a:endParaRPr/>
          </a:p>
        </p:txBody>
      </p:sp>
      <p:sp>
        <p:nvSpPr>
          <p:cNvPr id="467" name="Google Shape;467;p6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The next several slides provide specific examples of challenges and how those challenges are currently inhibiting use of ocean data and decision-making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Example have been collected over time (some very recently) by speaking directly with staff within private and public entities who are responsible for data management, storage, and use for a range of types and applications (e.g., business decisions, resource management, permitting, research)</a:t>
            </a:r>
            <a:endParaRPr/>
          </a:p>
        </p:txBody>
      </p:sp>
      <p:grpSp>
        <p:nvGrpSpPr>
          <p:cNvPr id="468" name="Google Shape;468;p61"/>
          <p:cNvGrpSpPr/>
          <p:nvPr/>
        </p:nvGrpSpPr>
        <p:grpSpPr>
          <a:xfrm>
            <a:off x="725101" y="5844623"/>
            <a:ext cx="10628699" cy="786537"/>
            <a:chOff x="725101" y="5844623"/>
            <a:chExt cx="10628699" cy="786537"/>
          </a:xfrm>
        </p:grpSpPr>
        <p:pic>
          <p:nvPicPr>
            <p:cNvPr descr="A blue and black text on a black background&#10;&#10;AI-generated content may be incorrect." id="469" name="Google Shape;469;p6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387691" y="5899640"/>
              <a:ext cx="1966109" cy="6422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close-up of a logo&#10;&#10;AI-generated content may be incorrect." id="470" name="Google Shape;470;p6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461508" y="5844623"/>
              <a:ext cx="1936750" cy="774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black background with blue text&#10;&#10;AI-generated content may be incorrect." id="471" name="Google Shape;471;p6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896610" y="6006970"/>
              <a:ext cx="2992729" cy="5349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Orange letters and numbers on a white background&#10;&#10;AI-generated content may be incorrect." id="472" name="Google Shape;472;p6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725101" y="5844623"/>
              <a:ext cx="2238055" cy="78653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62"/>
          <p:cNvSpPr txBox="1"/>
          <p:nvPr>
            <p:ph type="title"/>
          </p:nvPr>
        </p:nvSpPr>
        <p:spPr>
          <a:xfrm>
            <a:off x="838200" y="365125"/>
            <a:ext cx="10515600" cy="7371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en-US" sz="4000"/>
              <a:t>Seafloor data </a:t>
            </a:r>
            <a:r>
              <a:rPr lang="en-US" sz="2700"/>
              <a:t>(from geophysical surveys, imagery, samples)</a:t>
            </a:r>
            <a:endParaRPr/>
          </a:p>
        </p:txBody>
      </p:sp>
      <p:sp>
        <p:nvSpPr>
          <p:cNvPr id="478" name="Google Shape;478;p62"/>
          <p:cNvSpPr txBox="1"/>
          <p:nvPr>
            <p:ph idx="1" type="body"/>
          </p:nvPr>
        </p:nvSpPr>
        <p:spPr>
          <a:xfrm>
            <a:off x="838201" y="1206393"/>
            <a:ext cx="5257800" cy="44804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b="1" lang="en-US"/>
              <a:t>Examples of challenges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Many uses (habitat management, seafloor planning, industry, cultural/archaeological, research)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Long time lag between collection and made accessible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Many overlapping databases/repositories (NCEI, USGS, MGDS, industry, Regional Seafloor Data Repository)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Not all existing data are archived in a publicly-accessible archive (e.g., on hard drives in people’s offices)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Data have different levels of accessibility (industry, academia, govt)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Data are expensive to collect</a:t>
            </a:r>
            <a:endParaRPr/>
          </a:p>
        </p:txBody>
      </p:sp>
      <p:sp>
        <p:nvSpPr>
          <p:cNvPr id="479" name="Google Shape;479;p62"/>
          <p:cNvSpPr txBox="1"/>
          <p:nvPr/>
        </p:nvSpPr>
        <p:spPr>
          <a:xfrm>
            <a:off x="7241059" y="1206393"/>
            <a:ext cx="4112741" cy="44804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Effects on use and decision-making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Agencies, Tribes, and businesses don’t have access to the best available information in a timely fashion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Seafloor data products are being developed with incomplete information (from data not available to anyone else or from just one or two repositories)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Other models that rely on seafloor data (oceanographic, species distribution models, habitat suitability models) output substandard results due to use of coarse and low-quality data</a:t>
            </a:r>
            <a:endParaRPr/>
          </a:p>
        </p:txBody>
      </p:sp>
      <p:grpSp>
        <p:nvGrpSpPr>
          <p:cNvPr id="480" name="Google Shape;480;p62"/>
          <p:cNvGrpSpPr/>
          <p:nvPr/>
        </p:nvGrpSpPr>
        <p:grpSpPr>
          <a:xfrm>
            <a:off x="725101" y="5844623"/>
            <a:ext cx="10628699" cy="786537"/>
            <a:chOff x="725101" y="5844623"/>
            <a:chExt cx="10628699" cy="786537"/>
          </a:xfrm>
        </p:grpSpPr>
        <p:pic>
          <p:nvPicPr>
            <p:cNvPr descr="A blue and black text on a black background&#10;&#10;AI-generated content may be incorrect." id="481" name="Google Shape;481;p6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387691" y="5899640"/>
              <a:ext cx="1966109" cy="6422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close-up of a logo&#10;&#10;AI-generated content may be incorrect." id="482" name="Google Shape;482;p6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461508" y="5844623"/>
              <a:ext cx="1936750" cy="774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black background with blue text&#10;&#10;AI-generated content may be incorrect." id="483" name="Google Shape;483;p6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896610" y="6006970"/>
              <a:ext cx="2992729" cy="5349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Orange letters and numbers on a white background&#10;&#10;AI-generated content may be incorrect." id="484" name="Google Shape;484;p6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725101" y="5844623"/>
              <a:ext cx="2238055" cy="78653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6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/>
              <a:t>Seafloor data workflow example</a:t>
            </a:r>
            <a:endParaRPr/>
          </a:p>
        </p:txBody>
      </p:sp>
      <p:graphicFrame>
        <p:nvGraphicFramePr>
          <p:cNvPr id="490" name="Google Shape;490;p63"/>
          <p:cNvGraphicFramePr/>
          <p:nvPr/>
        </p:nvGraphicFramePr>
        <p:xfrm>
          <a:off x="838200" y="1519881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{4AD6A48C-A634-48C0-A059-ED1A35C1DC15}</a:tableStyleId>
              </a:tblPr>
              <a:tblGrid>
                <a:gridCol w="6415225"/>
                <a:gridCol w="4100375"/>
              </a:tblGrid>
              <a:tr h="6483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/>
                        <a:t>Group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Role(s)</a:t>
                      </a:r>
                      <a:endParaRPr/>
                    </a:p>
                  </a:txBody>
                  <a:tcPr marT="45725" marB="45725" marR="91450" marL="91450" anchor="ctr"/>
                </a:tc>
              </a:tr>
              <a:tr h="11190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NROC &amp; MARCO Ocean Planning Committees – Seafloor Planning Subcommittees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17776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NROC Habitat Classification &amp; Ocean Mapping Subcommittee | MARCO Seafloor Habitat Committee | NROC Submerged Cultural Resources Working Group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16447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RWSC Habitat &amp; Ecosystem Subcommittee, ROSA Data Governance Committee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491" name="Google Shape;491;p63"/>
          <p:cNvSpPr/>
          <p:nvPr/>
        </p:nvSpPr>
        <p:spPr>
          <a:xfrm>
            <a:off x="8143103" y="2469946"/>
            <a:ext cx="2397211" cy="404383"/>
          </a:xfrm>
          <a:prstGeom prst="roundRect">
            <a:avLst>
              <a:gd fmla="val 48374" name="adj"/>
            </a:avLst>
          </a:prstGeom>
          <a:solidFill>
            <a:srgbClr val="ADD4A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Identify needs</a:t>
            </a:r>
            <a:endParaRPr/>
          </a:p>
        </p:txBody>
      </p:sp>
      <p:sp>
        <p:nvSpPr>
          <p:cNvPr id="492" name="Google Shape;492;p63"/>
          <p:cNvSpPr/>
          <p:nvPr/>
        </p:nvSpPr>
        <p:spPr>
          <a:xfrm>
            <a:off x="8143104" y="3998012"/>
            <a:ext cx="2397212" cy="404383"/>
          </a:xfrm>
          <a:prstGeom prst="roundRect">
            <a:avLst>
              <a:gd fmla="val 48374" name="adj"/>
            </a:avLst>
          </a:prstGeom>
          <a:solidFill>
            <a:srgbClr val="5CAE6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Develop maps</a:t>
            </a:r>
            <a:endParaRPr/>
          </a:p>
        </p:txBody>
      </p:sp>
      <p:sp>
        <p:nvSpPr>
          <p:cNvPr id="493" name="Google Shape;493;p63"/>
          <p:cNvSpPr/>
          <p:nvPr/>
        </p:nvSpPr>
        <p:spPr>
          <a:xfrm>
            <a:off x="8143103" y="5209224"/>
            <a:ext cx="2397213" cy="404383"/>
          </a:xfrm>
          <a:prstGeom prst="roundRect">
            <a:avLst>
              <a:gd fmla="val 48374" name="adj"/>
            </a:avLst>
          </a:prstGeom>
          <a:solidFill>
            <a:srgbClr val="1B793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Assess infrastructure</a:t>
            </a:r>
            <a:endParaRPr/>
          </a:p>
        </p:txBody>
      </p:sp>
      <p:sp>
        <p:nvSpPr>
          <p:cNvPr id="494" name="Google Shape;494;p63"/>
          <p:cNvSpPr/>
          <p:nvPr/>
        </p:nvSpPr>
        <p:spPr>
          <a:xfrm>
            <a:off x="8143103" y="5686965"/>
            <a:ext cx="2397213" cy="404383"/>
          </a:xfrm>
          <a:prstGeom prst="roundRect">
            <a:avLst>
              <a:gd fmla="val 48374" name="adj"/>
            </a:avLst>
          </a:prstGeom>
          <a:solidFill>
            <a:srgbClr val="74288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Recommend practices</a:t>
            </a:r>
            <a:endParaRPr/>
          </a:p>
        </p:txBody>
      </p:sp>
      <p:sp>
        <p:nvSpPr>
          <p:cNvPr id="495" name="Google Shape;495;p63"/>
          <p:cNvSpPr/>
          <p:nvPr/>
        </p:nvSpPr>
        <p:spPr>
          <a:xfrm>
            <a:off x="8143103" y="6146061"/>
            <a:ext cx="2397213" cy="404383"/>
          </a:xfrm>
          <a:prstGeom prst="roundRect">
            <a:avLst>
              <a:gd fmla="val 48374" name="adj"/>
            </a:avLst>
          </a:prstGeom>
          <a:solidFill>
            <a:srgbClr val="986EA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Track &amp; coordinate</a:t>
            </a:r>
            <a:endParaRPr/>
          </a:p>
        </p:txBody>
      </p:sp>
      <p:sp>
        <p:nvSpPr>
          <p:cNvPr id="496" name="Google Shape;496;p63"/>
          <p:cNvSpPr/>
          <p:nvPr/>
        </p:nvSpPr>
        <p:spPr>
          <a:xfrm>
            <a:off x="8143103" y="4453980"/>
            <a:ext cx="2397213" cy="404383"/>
          </a:xfrm>
          <a:prstGeom prst="roundRect">
            <a:avLst>
              <a:gd fmla="val 48374" name="adj"/>
            </a:avLst>
          </a:prstGeom>
          <a:solidFill>
            <a:srgbClr val="986EA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Track &amp; coordinate</a:t>
            </a:r>
            <a:endParaRPr/>
          </a:p>
        </p:txBody>
      </p:sp>
      <p:sp>
        <p:nvSpPr>
          <p:cNvPr id="497" name="Google Shape;497;p63"/>
          <p:cNvSpPr/>
          <p:nvPr/>
        </p:nvSpPr>
        <p:spPr>
          <a:xfrm>
            <a:off x="8143105" y="3542044"/>
            <a:ext cx="2397211" cy="404383"/>
          </a:xfrm>
          <a:prstGeom prst="roundRect">
            <a:avLst>
              <a:gd fmla="val 48374" name="adj"/>
            </a:avLst>
          </a:prstGeom>
          <a:solidFill>
            <a:srgbClr val="ADD4A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Identify needs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6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/>
              <a:t>NROC MARCO RWSC ROSA working groups and subcommittees</a:t>
            </a:r>
            <a:endParaRPr/>
          </a:p>
        </p:txBody>
      </p:sp>
      <p:sp>
        <p:nvSpPr>
          <p:cNvPr id="503" name="Google Shape;503;p64"/>
          <p:cNvSpPr/>
          <p:nvPr/>
        </p:nvSpPr>
        <p:spPr>
          <a:xfrm>
            <a:off x="9020432" y="2483708"/>
            <a:ext cx="2804982" cy="506627"/>
          </a:xfrm>
          <a:prstGeom prst="roundRect">
            <a:avLst>
              <a:gd fmla="val 48374" name="adj"/>
            </a:avLst>
          </a:prstGeom>
          <a:solidFill>
            <a:srgbClr val="ADD4A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Identify needs</a:t>
            </a:r>
            <a:endParaRPr/>
          </a:p>
        </p:txBody>
      </p:sp>
      <p:sp>
        <p:nvSpPr>
          <p:cNvPr id="504" name="Google Shape;504;p64"/>
          <p:cNvSpPr/>
          <p:nvPr/>
        </p:nvSpPr>
        <p:spPr>
          <a:xfrm>
            <a:off x="9020431" y="3076832"/>
            <a:ext cx="2804983" cy="506627"/>
          </a:xfrm>
          <a:prstGeom prst="roundRect">
            <a:avLst>
              <a:gd fmla="val 48374" name="adj"/>
            </a:avLst>
          </a:prstGeom>
          <a:solidFill>
            <a:srgbClr val="5CAE6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Develop maps</a:t>
            </a:r>
            <a:endParaRPr/>
          </a:p>
        </p:txBody>
      </p:sp>
      <p:sp>
        <p:nvSpPr>
          <p:cNvPr id="505" name="Google Shape;505;p64"/>
          <p:cNvSpPr/>
          <p:nvPr/>
        </p:nvSpPr>
        <p:spPr>
          <a:xfrm>
            <a:off x="9020431" y="3697218"/>
            <a:ext cx="2804984" cy="506627"/>
          </a:xfrm>
          <a:prstGeom prst="roundRect">
            <a:avLst>
              <a:gd fmla="val 48374" name="adj"/>
            </a:avLst>
          </a:prstGeom>
          <a:solidFill>
            <a:srgbClr val="1B793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Assess infrastructure</a:t>
            </a:r>
            <a:endParaRPr/>
          </a:p>
        </p:txBody>
      </p:sp>
      <p:sp>
        <p:nvSpPr>
          <p:cNvPr id="506" name="Google Shape;506;p64"/>
          <p:cNvSpPr/>
          <p:nvPr/>
        </p:nvSpPr>
        <p:spPr>
          <a:xfrm>
            <a:off x="9020432" y="4317604"/>
            <a:ext cx="2804984" cy="506627"/>
          </a:xfrm>
          <a:prstGeom prst="roundRect">
            <a:avLst>
              <a:gd fmla="val 48374" name="adj"/>
            </a:avLst>
          </a:prstGeom>
          <a:solidFill>
            <a:srgbClr val="74288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Recommend practices</a:t>
            </a:r>
            <a:endParaRPr/>
          </a:p>
        </p:txBody>
      </p:sp>
      <p:pic>
        <p:nvPicPr>
          <p:cNvPr id="507" name="Google Shape;507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1973116"/>
            <a:ext cx="7772400" cy="3954830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64"/>
          <p:cNvSpPr/>
          <p:nvPr/>
        </p:nvSpPr>
        <p:spPr>
          <a:xfrm>
            <a:off x="9020431" y="4937990"/>
            <a:ext cx="2804984" cy="506627"/>
          </a:xfrm>
          <a:prstGeom prst="roundRect">
            <a:avLst>
              <a:gd fmla="val 48374" name="adj"/>
            </a:avLst>
          </a:prstGeom>
          <a:solidFill>
            <a:srgbClr val="986EA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Track &amp; coordinate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65"/>
          <p:cNvSpPr txBox="1"/>
          <p:nvPr>
            <p:ph type="title"/>
          </p:nvPr>
        </p:nvSpPr>
        <p:spPr>
          <a:xfrm>
            <a:off x="838200" y="365126"/>
            <a:ext cx="10515600" cy="8624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/>
              <a:t>Supporting coordinated research</a:t>
            </a:r>
            <a:endParaRPr/>
          </a:p>
        </p:txBody>
      </p:sp>
      <p:sp>
        <p:nvSpPr>
          <p:cNvPr id="514" name="Google Shape;514;p65"/>
          <p:cNvSpPr/>
          <p:nvPr/>
        </p:nvSpPr>
        <p:spPr>
          <a:xfrm>
            <a:off x="579782" y="5814391"/>
            <a:ext cx="3379304" cy="927652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65"/>
          <p:cNvSpPr txBox="1"/>
          <p:nvPr/>
        </p:nvSpPr>
        <p:spPr>
          <a:xfrm>
            <a:off x="838200" y="1448015"/>
            <a:ext cx="10515600" cy="4151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lang="en-US" sz="3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https://rwsc.org/research-data</a:t>
            </a:r>
            <a:endParaRPr b="1" sz="3100" u="sng">
              <a:solidFill>
                <a:schemeClr val="hlink"/>
              </a:solidFill>
              <a:latin typeface="Arial"/>
              <a:ea typeface="Arial"/>
              <a:cs typeface="Arial"/>
              <a:sym typeface="Arial"/>
              <a:hlinkClick r:id="rId3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RWSC Intellectual Property, Data Sharing, and Publications Policy</a:t>
            </a:r>
            <a:endParaRPr sz="28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Suggested standard language for research agreements and contracts to ensure interoperable data</a:t>
            </a:r>
            <a:endParaRPr sz="28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Data management and governance glossary</a:t>
            </a:r>
            <a:endParaRPr sz="28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Essential metadata guidelines for marine life and habitat data</a:t>
            </a:r>
            <a:endParaRPr sz="28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8"/>
              </a:rPr>
              <a:t>Updates to recommended repositories for publication and long-term storage of marine life and habitat data</a:t>
            </a:r>
            <a:endParaRPr sz="28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template for Data Management &amp; Sharing Plans on DMPTool.org, customized for the RWSC community (login required)</a:t>
            </a:r>
            <a:endParaRPr/>
          </a:p>
        </p:txBody>
      </p:sp>
      <p:grpSp>
        <p:nvGrpSpPr>
          <p:cNvPr id="516" name="Google Shape;516;p65"/>
          <p:cNvGrpSpPr/>
          <p:nvPr/>
        </p:nvGrpSpPr>
        <p:grpSpPr>
          <a:xfrm>
            <a:off x="725101" y="5844623"/>
            <a:ext cx="10628699" cy="786537"/>
            <a:chOff x="725101" y="5844623"/>
            <a:chExt cx="10628699" cy="786537"/>
          </a:xfrm>
        </p:grpSpPr>
        <p:pic>
          <p:nvPicPr>
            <p:cNvPr descr="A blue and black text on a black background&#10;&#10;AI-generated content may be incorrect." id="517" name="Google Shape;517;p65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9387691" y="5899640"/>
              <a:ext cx="1966109" cy="6422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close-up of a logo&#10;&#10;AI-generated content may be incorrect." id="518" name="Google Shape;518;p65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3461508" y="5844623"/>
              <a:ext cx="1936750" cy="774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black background with blue text&#10;&#10;AI-generated content may be incorrect." id="519" name="Google Shape;519;p65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5896610" y="6006970"/>
              <a:ext cx="2992729" cy="5349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Orange letters and numbers on a white background&#10;&#10;AI-generated content may be incorrect." id="520" name="Google Shape;520;p65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725101" y="5844623"/>
              <a:ext cx="2238055" cy="78653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66"/>
          <p:cNvSpPr txBox="1"/>
          <p:nvPr>
            <p:ph type="title"/>
          </p:nvPr>
        </p:nvSpPr>
        <p:spPr>
          <a:xfrm>
            <a:off x="838200" y="365125"/>
            <a:ext cx="10515600" cy="8607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"/>
              <a:buNone/>
            </a:pPr>
            <a:r>
              <a:rPr lang="en-US"/>
              <a:t>Contact</a:t>
            </a:r>
            <a:endParaRPr/>
          </a:p>
        </p:txBody>
      </p:sp>
      <p:sp>
        <p:nvSpPr>
          <p:cNvPr id="526" name="Google Shape;526;p66"/>
          <p:cNvSpPr txBox="1"/>
          <p:nvPr>
            <p:ph idx="1" type="body"/>
          </p:nvPr>
        </p:nvSpPr>
        <p:spPr>
          <a:xfrm>
            <a:off x="5061268" y="1697038"/>
            <a:ext cx="6287452" cy="46936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ct val="100000"/>
              <a:buNone/>
            </a:pPr>
            <a:r>
              <a:rPr lang="en-US"/>
              <a:t>Emily Shumchenia, RWSC Director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ct val="100000"/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emily.shumchenia@rwsc.org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ct val="100000"/>
              <a:buNone/>
            </a:pPr>
            <a:r>
              <a:rPr lang="en-US"/>
              <a:t>Reneé Reilly, ROSA Executive Director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ct val="100000"/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renee@rosascience.org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ct val="100000"/>
              <a:buNone/>
            </a:pPr>
            <a:r>
              <a:rPr lang="en-US"/>
              <a:t>Nick Napoli, NROC Executive Director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ct val="100000"/>
              <a:buNone/>
            </a:pPr>
            <a:r>
              <a:rPr lang="en-US" u="sng">
                <a:solidFill>
                  <a:schemeClr val="hlink"/>
                </a:solidFill>
                <a:hlinkClick r:id="rId5"/>
              </a:rPr>
              <a:t>nnapoli@northeastoceancouncil.org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ct val="100000"/>
              <a:buNone/>
            </a:pPr>
            <a:r>
              <a:rPr lang="en-US"/>
              <a:t>Avalon Bristow, MARCO Executive Director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ct val="100000"/>
              <a:buNone/>
            </a:pPr>
            <a:r>
              <a:rPr lang="en-US" u="sng">
                <a:solidFill>
                  <a:schemeClr val="hlink"/>
                </a:solidFill>
                <a:hlinkClick r:id="rId6"/>
              </a:rPr>
              <a:t>abristow@midatlanticocean.org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ct val="100000"/>
              <a:buNone/>
            </a:pPr>
            <a:r>
              <a:t/>
            </a:r>
            <a:endParaRPr/>
          </a:p>
        </p:txBody>
      </p:sp>
      <p:pic>
        <p:nvPicPr>
          <p:cNvPr descr="Orange letters and numbers on a white background&#10;&#10;AI-generated content may be incorrect." id="527" name="Google Shape;527;p6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346024" y="1649699"/>
            <a:ext cx="2840390" cy="9982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ue and black text on a black background&#10;&#10;AI-generated content may be incorrect." id="528" name="Google Shape;528;p6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395730" y="2847194"/>
            <a:ext cx="2636520" cy="8612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-up of a logo&#10;&#10;AI-generated content may be incorrect." id="529" name="Google Shape;529;p6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467644" y="3987915"/>
            <a:ext cx="2597150" cy="1038860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66"/>
          <p:cNvSpPr/>
          <p:nvPr/>
        </p:nvSpPr>
        <p:spPr>
          <a:xfrm>
            <a:off x="701040" y="5984240"/>
            <a:ext cx="2367280" cy="6908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lack background with blue text&#10;&#10;AI-generated content may be incorrect." id="531" name="Google Shape;531;p6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65810" y="5425325"/>
            <a:ext cx="4013200" cy="7173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50"/>
          <p:cNvSpPr/>
          <p:nvPr/>
        </p:nvSpPr>
        <p:spPr>
          <a:xfrm>
            <a:off x="0" y="-9444"/>
            <a:ext cx="12192000" cy="479272"/>
          </a:xfrm>
          <a:prstGeom prst="rect">
            <a:avLst/>
          </a:prstGeom>
          <a:solidFill>
            <a:srgbClr val="87C3D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50"/>
          <p:cNvSpPr txBox="1"/>
          <p:nvPr/>
        </p:nvSpPr>
        <p:spPr>
          <a:xfrm>
            <a:off x="310244" y="500744"/>
            <a:ext cx="11633297" cy="81047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595959"/>
              </a:buClr>
              <a:buSzPts val="3600"/>
              <a:buFont typeface="Montserrat SemiBold"/>
              <a:buNone/>
            </a:pPr>
            <a:r>
              <a:rPr b="1" i="0" lang="en-US" sz="3600" u="none" cap="none" strike="noStrike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Northeast Ocean Data Portal Team</a:t>
            </a:r>
            <a:endParaRPr/>
          </a:p>
        </p:txBody>
      </p:sp>
      <p:sp>
        <p:nvSpPr>
          <p:cNvPr id="347" name="Google Shape;347;p50"/>
          <p:cNvSpPr txBox="1"/>
          <p:nvPr/>
        </p:nvSpPr>
        <p:spPr>
          <a:xfrm>
            <a:off x="310244" y="1552537"/>
            <a:ext cx="11571512" cy="3539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Montserrat"/>
              <a:buNone/>
            </a:pPr>
            <a:r>
              <a:rPr b="0" i="0" lang="en-US" sz="2400" u="none" cap="none" strike="noStrik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Nick Napoli, NROC Executive Director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Montserrat"/>
              <a:buNone/>
            </a:pPr>
            <a:r>
              <a:rPr b="0" i="0" lang="en-US" sz="2400" u="none" cap="none" strike="noStrik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Amy Trice, NROC Senior Program Director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Montserrat"/>
              <a:buNone/>
            </a:pPr>
            <a:r>
              <a:rPr b="0" i="0" lang="en-US" sz="2400" u="none" cap="none" strike="noStrik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Emily Shumchenia, NROC Science and Portal Director / RWSC Director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Montserrat"/>
              <a:buNone/>
            </a:pPr>
            <a:r>
              <a:rPr b="0" i="0" lang="en-US" sz="2400" u="none" cap="none" strike="noStrik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Jenna Ducharme, Jeremy Fontenault, Stephen Sontag, Kevin Martin, and Kelly Knee – TetraTech</a:t>
            </a:r>
            <a:endParaRPr b="0" i="0" sz="2400" u="none" cap="none" strike="noStrike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Montserrat"/>
              <a:buNone/>
            </a:pPr>
            <a:r>
              <a:rPr b="0" i="0" lang="en-US" sz="2400" u="none" cap="none" strike="noStrik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Peter Taylor, Waterview Consulting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map of the ocean&#10;&#10;AI-generated content may be incorrect." id="353" name="Google Shape;353;p51"/>
          <p:cNvPicPr preferRelativeResize="0"/>
          <p:nvPr/>
        </p:nvPicPr>
        <p:blipFill rotWithShape="1">
          <a:blip r:embed="rId3">
            <a:alphaModFix/>
          </a:blip>
          <a:srcRect b="18975" l="33859" r="2878" t="22335"/>
          <a:stretch/>
        </p:blipFill>
        <p:spPr>
          <a:xfrm>
            <a:off x="148295" y="2113125"/>
            <a:ext cx="2289794" cy="2817432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354" name="Google Shape;354;p51"/>
          <p:cNvSpPr/>
          <p:nvPr/>
        </p:nvSpPr>
        <p:spPr>
          <a:xfrm>
            <a:off x="0" y="-9444"/>
            <a:ext cx="12192000" cy="479272"/>
          </a:xfrm>
          <a:prstGeom prst="rect">
            <a:avLst/>
          </a:prstGeom>
          <a:solidFill>
            <a:srgbClr val="87C3D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51"/>
          <p:cNvSpPr txBox="1"/>
          <p:nvPr/>
        </p:nvSpPr>
        <p:spPr>
          <a:xfrm>
            <a:off x="310244" y="500744"/>
            <a:ext cx="11633297" cy="81047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595959"/>
              </a:buClr>
              <a:buSzPts val="3600"/>
              <a:buFont typeface="Montserrat SemiBold"/>
              <a:buNone/>
            </a:pPr>
            <a:r>
              <a:rPr b="1" i="0" lang="en-US" sz="3600" u="none" cap="none" strike="noStrike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Why now?</a:t>
            </a:r>
            <a:endParaRPr/>
          </a:p>
        </p:txBody>
      </p:sp>
      <p:sp>
        <p:nvSpPr>
          <p:cNvPr id="356" name="Google Shape;356;p51"/>
          <p:cNvSpPr txBox="1"/>
          <p:nvPr/>
        </p:nvSpPr>
        <p:spPr>
          <a:xfrm>
            <a:off x="310244" y="1143799"/>
            <a:ext cx="1157151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There continues to be a diversity of uses of the Portal and Portal data</a:t>
            </a:r>
            <a:endParaRPr/>
          </a:p>
        </p:txBody>
      </p:sp>
      <p:sp>
        <p:nvSpPr>
          <p:cNvPr id="357" name="Google Shape;357;p51"/>
          <p:cNvSpPr txBox="1"/>
          <p:nvPr/>
        </p:nvSpPr>
        <p:spPr>
          <a:xfrm>
            <a:off x="341136" y="6357256"/>
            <a:ext cx="1157151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How else could we be using the Portal to support decision making?</a:t>
            </a:r>
            <a:endParaRPr/>
          </a:p>
        </p:txBody>
      </p:sp>
      <p:pic>
        <p:nvPicPr>
          <p:cNvPr id="358" name="Google Shape;358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31579" y="1635805"/>
            <a:ext cx="4965155" cy="2051132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pic>
        <p:nvPicPr>
          <p:cNvPr id="359" name="Google Shape;359;p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77844" y="1768307"/>
            <a:ext cx="3965697" cy="3920836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pic>
        <p:nvPicPr>
          <p:cNvPr id="360" name="Google Shape;360;p5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72" y="3768273"/>
            <a:ext cx="2819400" cy="2426311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pic>
        <p:nvPicPr>
          <p:cNvPr id="361" name="Google Shape;361;p5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821240" y="2382017"/>
            <a:ext cx="4549519" cy="3946065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2"/>
          <p:cNvSpPr/>
          <p:nvPr/>
        </p:nvSpPr>
        <p:spPr>
          <a:xfrm>
            <a:off x="0" y="-9444"/>
            <a:ext cx="12192000" cy="479272"/>
          </a:xfrm>
          <a:prstGeom prst="rect">
            <a:avLst/>
          </a:prstGeom>
          <a:solidFill>
            <a:srgbClr val="87C3D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52"/>
          <p:cNvSpPr txBox="1"/>
          <p:nvPr/>
        </p:nvSpPr>
        <p:spPr>
          <a:xfrm>
            <a:off x="310244" y="500744"/>
            <a:ext cx="11633297" cy="81047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595959"/>
              </a:buClr>
              <a:buSzPts val="3600"/>
              <a:buFont typeface="Montserrat SemiBold"/>
              <a:buNone/>
            </a:pPr>
            <a:r>
              <a:rPr b="1" i="0" lang="en-US" sz="3600" u="none" cap="none" strike="noStrike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Why now?</a:t>
            </a:r>
            <a:endParaRPr/>
          </a:p>
        </p:txBody>
      </p:sp>
      <p:sp>
        <p:nvSpPr>
          <p:cNvPr id="369" name="Google Shape;369;p52"/>
          <p:cNvSpPr txBox="1"/>
          <p:nvPr/>
        </p:nvSpPr>
        <p:spPr>
          <a:xfrm>
            <a:off x="310244" y="1235544"/>
            <a:ext cx="5785756" cy="52014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Many years, significant increases in Portal use, and many new website and mapping requirements since the last complete overhaul and redesign in 2017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Upgrade user mapping and visualization tools and enhance connections to core external data providers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Improve integration of Portal webpages and contextual information with map interfaces and data products</a:t>
            </a:r>
            <a:endParaRPr/>
          </a:p>
        </p:txBody>
      </p:sp>
      <p:pic>
        <p:nvPicPr>
          <p:cNvPr id="370" name="Google Shape;370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0" y="2035644"/>
            <a:ext cx="6017014" cy="3660227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52"/>
          <p:cNvSpPr txBox="1"/>
          <p:nvPr/>
        </p:nvSpPr>
        <p:spPr>
          <a:xfrm>
            <a:off x="6126892" y="4192172"/>
            <a:ext cx="894797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Montserrat Medium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2019</a:t>
            </a:r>
            <a:endParaRPr/>
          </a:p>
        </p:txBody>
      </p:sp>
      <p:sp>
        <p:nvSpPr>
          <p:cNvPr id="372" name="Google Shape;372;p52"/>
          <p:cNvSpPr txBox="1"/>
          <p:nvPr/>
        </p:nvSpPr>
        <p:spPr>
          <a:xfrm>
            <a:off x="10938041" y="2262554"/>
            <a:ext cx="94929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Montserrat Medium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2024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53"/>
          <p:cNvSpPr/>
          <p:nvPr/>
        </p:nvSpPr>
        <p:spPr>
          <a:xfrm>
            <a:off x="0" y="-9444"/>
            <a:ext cx="12192000" cy="479272"/>
          </a:xfrm>
          <a:prstGeom prst="rect">
            <a:avLst/>
          </a:prstGeom>
          <a:solidFill>
            <a:srgbClr val="87C3D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53"/>
          <p:cNvSpPr txBox="1"/>
          <p:nvPr/>
        </p:nvSpPr>
        <p:spPr>
          <a:xfrm>
            <a:off x="310244" y="500744"/>
            <a:ext cx="11633297" cy="81047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595959"/>
              </a:buClr>
              <a:buSzPts val="3600"/>
              <a:buFont typeface="Montserrat SemiBold"/>
              <a:buNone/>
            </a:pPr>
            <a:r>
              <a:rPr b="1" i="0" lang="en-US" sz="3600" u="none" cap="none" strike="noStrike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Why now?</a:t>
            </a:r>
            <a:endParaRPr/>
          </a:p>
        </p:txBody>
      </p:sp>
      <p:sp>
        <p:nvSpPr>
          <p:cNvPr id="380" name="Google Shape;380;p53"/>
          <p:cNvSpPr txBox="1"/>
          <p:nvPr/>
        </p:nvSpPr>
        <p:spPr>
          <a:xfrm>
            <a:off x="310244" y="1357502"/>
            <a:ext cx="5785756" cy="50167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Montserrat"/>
              <a:buNone/>
            </a:pPr>
            <a:r>
              <a:rPr b="0" i="0" lang="en-US" sz="2800" u="none" cap="none" strike="noStrik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Timeline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Started scoping in 2023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First public webinar to describe scope and timeline in January 2024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Implement first big updates in 2025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Continue to scope and implement additional tools and functions over time</a:t>
            </a:r>
            <a:endParaRPr/>
          </a:p>
        </p:txBody>
      </p:sp>
      <p:pic>
        <p:nvPicPr>
          <p:cNvPr id="381" name="Google Shape;381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82669" y="1675352"/>
            <a:ext cx="5649660" cy="39451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740812"/>
            <a:ext cx="12192000" cy="2117188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54"/>
          <p:cNvSpPr txBox="1"/>
          <p:nvPr>
            <p:ph type="title"/>
          </p:nvPr>
        </p:nvSpPr>
        <p:spPr>
          <a:xfrm>
            <a:off x="475956" y="266651"/>
            <a:ext cx="11240086" cy="7180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nter"/>
              <a:buNone/>
            </a:pPr>
            <a:r>
              <a:rPr b="1" lang="en-US" sz="3000">
                <a:latin typeface="Inter"/>
                <a:ea typeface="Inter"/>
                <a:cs typeface="Inter"/>
                <a:sym typeface="Inter"/>
              </a:rPr>
              <a:t>Major redesign project accomplishments since 2024</a:t>
            </a:r>
            <a:endParaRPr/>
          </a:p>
        </p:txBody>
      </p:sp>
      <p:sp>
        <p:nvSpPr>
          <p:cNvPr id="389" name="Google Shape;389;p54"/>
          <p:cNvSpPr txBox="1"/>
          <p:nvPr>
            <p:ph idx="1" type="body"/>
          </p:nvPr>
        </p:nvSpPr>
        <p:spPr>
          <a:xfrm>
            <a:off x="475956" y="2586502"/>
            <a:ext cx="3294186" cy="11504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b="1" lang="en-US" sz="2000">
                <a:latin typeface="Inter"/>
                <a:ea typeface="Inter"/>
                <a:cs typeface="Inter"/>
                <a:sym typeface="Inter"/>
              </a:rPr>
              <a:t>Fully redesigned and simplified webpage and Data Explorer tool</a:t>
            </a:r>
            <a:endParaRPr sz="2000"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390" name="Google Shape;390;p54"/>
          <p:cNvCxnSpPr/>
          <p:nvPr/>
        </p:nvCxnSpPr>
        <p:spPr>
          <a:xfrm>
            <a:off x="475956" y="984738"/>
            <a:ext cx="11240087" cy="0"/>
          </a:xfrm>
          <a:prstGeom prst="straightConnector1">
            <a:avLst/>
          </a:prstGeom>
          <a:noFill/>
          <a:ln cap="flat" cmpd="sng" w="254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91" name="Google Shape;391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43642" y="1343938"/>
            <a:ext cx="7772400" cy="363555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Google Shape;396;p55"/>
          <p:cNvPicPr preferRelativeResize="0"/>
          <p:nvPr/>
        </p:nvPicPr>
        <p:blipFill rotWithShape="1">
          <a:blip r:embed="rId3">
            <a:alphaModFix amt="50000"/>
          </a:blip>
          <a:srcRect b="0" l="0" r="0" t="0"/>
          <a:stretch/>
        </p:blipFill>
        <p:spPr>
          <a:xfrm>
            <a:off x="3639185" y="0"/>
            <a:ext cx="859285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55"/>
          <p:cNvSpPr txBox="1"/>
          <p:nvPr>
            <p:ph type="ctrTitle"/>
          </p:nvPr>
        </p:nvSpPr>
        <p:spPr>
          <a:xfrm>
            <a:off x="3977666" y="1280041"/>
            <a:ext cx="8110824" cy="28452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lay"/>
              <a:buNone/>
            </a:pPr>
            <a:r>
              <a:rPr b="1" lang="en-US" sz="4800"/>
              <a:t>Reliable Maps, Data Products, and Ocean Data Systems for Business, Government</a:t>
            </a:r>
            <a:br>
              <a:rPr b="1" lang="en-US" sz="4800"/>
            </a:br>
            <a:r>
              <a:rPr b="1" lang="en-US" sz="4800"/>
              <a:t>and Research Decisions</a:t>
            </a:r>
            <a:endParaRPr/>
          </a:p>
        </p:txBody>
      </p:sp>
      <p:pic>
        <p:nvPicPr>
          <p:cNvPr descr="Orange letters and numbers on a white background&#10;&#10;AI-generated content may be incorrect." id="398" name="Google Shape;398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6849" y="5481829"/>
            <a:ext cx="2840390" cy="9982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ue and black text on a black background&#10;&#10;AI-generated content may be incorrect." id="399" name="Google Shape;399;p5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0371" y="3812498"/>
            <a:ext cx="2636520" cy="8612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-up of a logo&#10;&#10;AI-generated content may be incorrect." id="400" name="Google Shape;400;p5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18469" y="553951"/>
            <a:ext cx="2597150" cy="10388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background with blue text&#10;&#10;AI-generated content may be incorrect." id="401" name="Google Shape;401;p5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99094" y="2400879"/>
            <a:ext cx="3376626" cy="603551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55"/>
          <p:cNvSpPr txBox="1"/>
          <p:nvPr/>
        </p:nvSpPr>
        <p:spPr>
          <a:xfrm>
            <a:off x="7692543" y="5481829"/>
            <a:ext cx="4395947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Emily Shumchenia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NROC Science &amp; Portal Director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RWSC Director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5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/>
              <a:t>NROC &amp; MARCO</a:t>
            </a:r>
            <a:endParaRPr/>
          </a:p>
        </p:txBody>
      </p:sp>
      <p:sp>
        <p:nvSpPr>
          <p:cNvPr id="408" name="Google Shape;408;p56"/>
          <p:cNvSpPr txBox="1"/>
          <p:nvPr>
            <p:ph idx="1" type="body"/>
          </p:nvPr>
        </p:nvSpPr>
        <p:spPr>
          <a:xfrm>
            <a:off x="838200" y="1690688"/>
            <a:ext cx="5257800" cy="4802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Have been working with federal agencies, states, Tribes, industry, and researchers to develop industry- and peer-reviewed data products from existing data streams to be provided via the Northeast and Mid-Atlantic Ocean Data Portals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Specific recent effort to characterize the data landscape with respect to offshore fisheries, wildlife, and environmental data (RWSC and ROSA)</a:t>
            </a:r>
            <a:endParaRPr/>
          </a:p>
        </p:txBody>
      </p:sp>
      <p:pic>
        <p:nvPicPr>
          <p:cNvPr id="409" name="Google Shape;409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15451" y="415938"/>
            <a:ext cx="3628535" cy="2619625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410" name="Google Shape;410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29719" y="1127489"/>
            <a:ext cx="3798713" cy="3106168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411" name="Google Shape;411;p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81397" y="3692879"/>
            <a:ext cx="3798713" cy="2814092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5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/>
              <a:t>NROC MARCO RWSC ROSA working groups and subcommittees</a:t>
            </a:r>
            <a:endParaRPr/>
          </a:p>
        </p:txBody>
      </p:sp>
      <p:sp>
        <p:nvSpPr>
          <p:cNvPr id="417" name="Google Shape;417;p57"/>
          <p:cNvSpPr/>
          <p:nvPr/>
        </p:nvSpPr>
        <p:spPr>
          <a:xfrm>
            <a:off x="9020432" y="2483708"/>
            <a:ext cx="2804982" cy="506627"/>
          </a:xfrm>
          <a:prstGeom prst="roundRect">
            <a:avLst>
              <a:gd fmla="val 48374" name="adj"/>
            </a:avLst>
          </a:prstGeom>
          <a:solidFill>
            <a:srgbClr val="ADD4A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Identify needs</a:t>
            </a:r>
            <a:endParaRPr/>
          </a:p>
        </p:txBody>
      </p:sp>
      <p:sp>
        <p:nvSpPr>
          <p:cNvPr id="418" name="Google Shape;418;p57"/>
          <p:cNvSpPr/>
          <p:nvPr/>
        </p:nvSpPr>
        <p:spPr>
          <a:xfrm>
            <a:off x="9020431" y="3076832"/>
            <a:ext cx="2804983" cy="506627"/>
          </a:xfrm>
          <a:prstGeom prst="roundRect">
            <a:avLst>
              <a:gd fmla="val 48374" name="adj"/>
            </a:avLst>
          </a:prstGeom>
          <a:solidFill>
            <a:srgbClr val="5CAE6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Develop maps</a:t>
            </a:r>
            <a:endParaRPr/>
          </a:p>
        </p:txBody>
      </p:sp>
      <p:sp>
        <p:nvSpPr>
          <p:cNvPr id="419" name="Google Shape;419;p57"/>
          <p:cNvSpPr/>
          <p:nvPr/>
        </p:nvSpPr>
        <p:spPr>
          <a:xfrm>
            <a:off x="9020431" y="3697218"/>
            <a:ext cx="2804984" cy="506627"/>
          </a:xfrm>
          <a:prstGeom prst="roundRect">
            <a:avLst>
              <a:gd fmla="val 48374" name="adj"/>
            </a:avLst>
          </a:prstGeom>
          <a:solidFill>
            <a:srgbClr val="1B793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Assess infrastructure</a:t>
            </a:r>
            <a:endParaRPr/>
          </a:p>
        </p:txBody>
      </p:sp>
      <p:sp>
        <p:nvSpPr>
          <p:cNvPr id="420" name="Google Shape;420;p57"/>
          <p:cNvSpPr/>
          <p:nvPr/>
        </p:nvSpPr>
        <p:spPr>
          <a:xfrm>
            <a:off x="9020432" y="4317604"/>
            <a:ext cx="2804984" cy="506627"/>
          </a:xfrm>
          <a:prstGeom prst="roundRect">
            <a:avLst>
              <a:gd fmla="val 48374" name="adj"/>
            </a:avLst>
          </a:prstGeom>
          <a:solidFill>
            <a:srgbClr val="74288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Recommend practices</a:t>
            </a:r>
            <a:endParaRPr/>
          </a:p>
        </p:txBody>
      </p:sp>
      <p:pic>
        <p:nvPicPr>
          <p:cNvPr id="421" name="Google Shape;421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1973116"/>
            <a:ext cx="7772400" cy="3954830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57"/>
          <p:cNvSpPr/>
          <p:nvPr/>
        </p:nvSpPr>
        <p:spPr>
          <a:xfrm>
            <a:off x="9020431" y="4937990"/>
            <a:ext cx="2804984" cy="506627"/>
          </a:xfrm>
          <a:prstGeom prst="roundRect">
            <a:avLst>
              <a:gd fmla="val 48374" name="adj"/>
            </a:avLst>
          </a:prstGeom>
          <a:solidFill>
            <a:srgbClr val="986EA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Track &amp; coordinate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_Office Theme">
  <a:themeElements>
    <a:clrScheme name="RWSC Color Palett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AA419"/>
      </a:accent1>
      <a:accent2>
        <a:srgbClr val="92278F"/>
      </a:accent2>
      <a:accent3>
        <a:srgbClr val="009344"/>
      </a:accent3>
      <a:accent4>
        <a:srgbClr val="F05A28"/>
      </a:accent4>
      <a:accent5>
        <a:srgbClr val="63C4CC"/>
      </a:accent5>
      <a:accent6>
        <a:srgbClr val="575857"/>
      </a:accent6>
      <a:hlink>
        <a:srgbClr val="2F96D3"/>
      </a:hlink>
      <a:folHlink>
        <a:srgbClr val="00586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NEPortal2025">
  <a:themeElements>
    <a:clrScheme name="NE Portal 2025">
      <a:dk1>
        <a:srgbClr val="000000"/>
      </a:dk1>
      <a:lt1>
        <a:srgbClr val="FFFFFF"/>
      </a:lt1>
      <a:dk2>
        <a:srgbClr val="1F3550"/>
      </a:dk2>
      <a:lt2>
        <a:srgbClr val="E8E8E8"/>
      </a:lt2>
      <a:accent1>
        <a:srgbClr val="236A95"/>
      </a:accent1>
      <a:accent2>
        <a:srgbClr val="52AEC8"/>
      </a:accent2>
      <a:accent3>
        <a:srgbClr val="FAA419"/>
      </a:accent3>
      <a:accent4>
        <a:srgbClr val="9CA05E"/>
      </a:accent4>
      <a:accent5>
        <a:srgbClr val="696969"/>
      </a:accent5>
      <a:accent6>
        <a:srgbClr val="869F96"/>
      </a:accent6>
      <a:hlink>
        <a:srgbClr val="52AEC8"/>
      </a:hlink>
      <a:folHlink>
        <a:srgbClr val="236A9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